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305" r:id="rId2"/>
    <p:sldId id="310" r:id="rId3"/>
    <p:sldId id="319" r:id="rId4"/>
    <p:sldId id="320" r:id="rId5"/>
    <p:sldId id="312" r:id="rId6"/>
    <p:sldId id="315" r:id="rId7"/>
    <p:sldId id="311" r:id="rId8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 Amelie" initials="HA" lastIdx="6" clrIdx="0">
    <p:extLst>
      <p:ext uri="{19B8F6BF-5375-455C-9EA6-DF929625EA0E}">
        <p15:presenceInfo xmlns:p15="http://schemas.microsoft.com/office/powerpoint/2012/main" userId="S-1-5-21-2006274056-1010123383-2343387302-9158" providerId="AD"/>
      </p:ext>
    </p:extLst>
  </p:cmAuthor>
  <p:cmAuthor id="2" name="Hirschbolz Simone" initials="HS" lastIdx="3" clrIdx="1">
    <p:extLst>
      <p:ext uri="{19B8F6BF-5375-455C-9EA6-DF929625EA0E}">
        <p15:presenceInfo xmlns:p15="http://schemas.microsoft.com/office/powerpoint/2012/main" userId="S-1-5-21-2006274056-1010123383-2343387302-9348" providerId="AD"/>
      </p:ext>
    </p:extLst>
  </p:cmAuthor>
  <p:cmAuthor id="3" name="Renken Lina" initials="RL" lastIdx="3" clrIdx="2">
    <p:extLst>
      <p:ext uri="{19B8F6BF-5375-455C-9EA6-DF929625EA0E}">
        <p15:presenceInfo xmlns:p15="http://schemas.microsoft.com/office/powerpoint/2012/main" userId="S-1-5-21-2006274056-1010123383-2343387302-7934" providerId="AD"/>
      </p:ext>
    </p:extLst>
  </p:cmAuthor>
  <p:cmAuthor id="4" name="Rothe Fabiola" initials="RF" lastIdx="8" clrIdx="3">
    <p:extLst>
      <p:ext uri="{19B8F6BF-5375-455C-9EA6-DF929625EA0E}">
        <p15:presenceInfo xmlns:p15="http://schemas.microsoft.com/office/powerpoint/2012/main" userId="S-1-5-21-2006274056-1010123383-2343387302-10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019"/>
    <a:srgbClr val="5A6A6A"/>
    <a:srgbClr val="FF9900"/>
    <a:srgbClr val="A4BBC8"/>
    <a:srgbClr val="ACBCB8"/>
    <a:srgbClr val="FF6300"/>
    <a:srgbClr val="484848"/>
    <a:srgbClr val="CBD7D6"/>
    <a:srgbClr val="00438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79974" autoAdjust="0"/>
  </p:normalViewPr>
  <p:slideViewPr>
    <p:cSldViewPr>
      <p:cViewPr varScale="1">
        <p:scale>
          <a:sx n="93" d="100"/>
          <a:sy n="93" d="100"/>
        </p:scale>
        <p:origin x="1932" y="90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3" d="100"/>
          <a:sy n="63" d="100"/>
        </p:scale>
        <p:origin x="2568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16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3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4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95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2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35A8328-517C-47FF-A794-B555A9BD8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41" y="1134539"/>
            <a:ext cx="8307816" cy="467314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02560D-C22E-1E11-A1E5-E64667C9BC9F}"/>
              </a:ext>
            </a:extLst>
          </p:cNvPr>
          <p:cNvSpPr txBox="1"/>
          <p:nvPr userDrawn="1"/>
        </p:nvSpPr>
        <p:spPr>
          <a:xfrm>
            <a:off x="387329" y="541344"/>
            <a:ext cx="686765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chemeClr val="tx2"/>
                </a:solidFill>
              </a:rPr>
              <a:t>Die eigene Mediennutzung reflektieren und Risiken erkennen</a:t>
            </a:r>
          </a:p>
        </p:txBody>
      </p:sp>
    </p:spTree>
    <p:extLst>
      <p:ext uri="{BB962C8B-B14F-4D97-AF65-F5344CB8AC3E}">
        <p14:creationId xmlns:p14="http://schemas.microsoft.com/office/powerpoint/2010/main" val="352023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1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3C98B4-E274-C34E-D668-449D1E175645}"/>
              </a:ext>
            </a:extLst>
          </p:cNvPr>
          <p:cNvSpPr txBox="1"/>
          <p:nvPr userDrawn="1"/>
        </p:nvSpPr>
        <p:spPr>
          <a:xfrm>
            <a:off x="387329" y="1314558"/>
            <a:ext cx="38704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+mn-lt"/>
              </a:rPr>
              <a:t>Endlich Samstag! </a:t>
            </a:r>
            <a:r>
              <a:rPr lang="de-DE" sz="1600" dirty="0">
                <a:solidFill>
                  <a:schemeClr val="tx2"/>
                </a:solidFill>
                <a:latin typeface="+mn-lt"/>
              </a:rPr>
              <a:t>Lisa leiht sich per App einen </a:t>
            </a:r>
            <a:r>
              <a:rPr lang="de-DE" sz="1600" b="1" dirty="0">
                <a:solidFill>
                  <a:schemeClr val="tx2"/>
                </a:solidFill>
                <a:latin typeface="+mn-lt"/>
              </a:rPr>
              <a:t>E-Roller</a:t>
            </a:r>
            <a:r>
              <a:rPr lang="de-DE" sz="1600" dirty="0">
                <a:solidFill>
                  <a:schemeClr val="tx2"/>
                </a:solidFill>
                <a:latin typeface="+mn-lt"/>
              </a:rPr>
              <a:t> und fährt zu ihrer Freundin Ada. Ada feiert abends ihren Geburtstag und Lisa will bei den Vorbereitungen helfen. Über ihre </a:t>
            </a:r>
            <a:r>
              <a:rPr lang="de-DE" sz="1600" b="1" dirty="0">
                <a:solidFill>
                  <a:schemeClr val="tx2"/>
                </a:solidFill>
                <a:latin typeface="+mn-lt"/>
              </a:rPr>
              <a:t>Wireless-Kopfhörer</a:t>
            </a:r>
            <a:r>
              <a:rPr lang="de-DE" sz="1600" dirty="0">
                <a:solidFill>
                  <a:schemeClr val="tx2"/>
                </a:solidFill>
                <a:latin typeface="+mn-lt"/>
              </a:rPr>
              <a:t> hört Lisa ihre Lieblings-Playlist, die sie sich auf einem </a:t>
            </a:r>
            <a:r>
              <a:rPr lang="de-DE" sz="1600" b="1" dirty="0">
                <a:solidFill>
                  <a:schemeClr val="tx2"/>
                </a:solidFill>
                <a:latin typeface="+mn-lt"/>
              </a:rPr>
              <a:t>Audio-Streaming-Dienst</a:t>
            </a:r>
            <a:r>
              <a:rPr lang="de-DE" sz="1600" dirty="0">
                <a:solidFill>
                  <a:schemeClr val="tx2"/>
                </a:solidFill>
                <a:latin typeface="+mn-lt"/>
              </a:rPr>
              <a:t> zusammen-gestellt hat. Bei Ada angekommen, holen sich die beiden </a:t>
            </a:r>
            <a:r>
              <a:rPr lang="de-DE" sz="1600" b="1" dirty="0">
                <a:solidFill>
                  <a:schemeClr val="tx2"/>
                </a:solidFill>
                <a:latin typeface="+mn-lt"/>
              </a:rPr>
              <a:t>Adas Tablet</a:t>
            </a:r>
            <a:r>
              <a:rPr lang="de-DE" sz="1600" dirty="0">
                <a:solidFill>
                  <a:schemeClr val="tx2"/>
                </a:solidFill>
                <a:latin typeface="+mn-lt"/>
              </a:rPr>
              <a:t>, um Musik für die Party auszusuchen. Nebenbei rufen sie Maike und Sina per </a:t>
            </a:r>
            <a:r>
              <a:rPr lang="de-DE" sz="1600" b="1" dirty="0">
                <a:solidFill>
                  <a:schemeClr val="tx2"/>
                </a:solidFill>
                <a:latin typeface="+mn-lt"/>
              </a:rPr>
              <a:t>Video-Call</a:t>
            </a:r>
            <a:r>
              <a:rPr lang="de-DE" sz="1600" dirty="0">
                <a:solidFill>
                  <a:schemeClr val="tx2"/>
                </a:solidFill>
                <a:latin typeface="+mn-lt"/>
              </a:rPr>
              <a:t> an. </a:t>
            </a:r>
          </a:p>
          <a:p>
            <a:endParaRPr lang="de-DE" sz="1100" dirty="0">
              <a:solidFill>
                <a:schemeClr val="tx2"/>
              </a:solidFill>
            </a:endParaRPr>
          </a:p>
          <a:p>
            <a:endParaRPr lang="de-DE" sz="1100" dirty="0">
              <a:solidFill>
                <a:schemeClr val="tx2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7AB26E-FDCD-259A-1493-33684C3653C1}"/>
              </a:ext>
            </a:extLst>
          </p:cNvPr>
          <p:cNvSpPr txBox="1"/>
          <p:nvPr userDrawn="1"/>
        </p:nvSpPr>
        <p:spPr>
          <a:xfrm>
            <a:off x="4797819" y="1314558"/>
            <a:ext cx="400544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tx2"/>
                </a:solidFill>
              </a:rPr>
              <a:t>Blingblingbling… Auf Lisas </a:t>
            </a:r>
            <a:r>
              <a:rPr lang="de-DE" sz="1600" b="1" dirty="0">
                <a:solidFill>
                  <a:schemeClr val="tx2"/>
                </a:solidFill>
              </a:rPr>
              <a:t>Smartphone</a:t>
            </a:r>
            <a:r>
              <a:rPr lang="de-DE" sz="1600" dirty="0">
                <a:solidFill>
                  <a:schemeClr val="tx2"/>
                </a:solidFill>
              </a:rPr>
              <a:t> werden 20 neue Nachrichten in verschiedenen </a:t>
            </a:r>
            <a:r>
              <a:rPr lang="de-DE" sz="1600" b="1" dirty="0">
                <a:solidFill>
                  <a:schemeClr val="tx2"/>
                </a:solidFill>
              </a:rPr>
              <a:t>Messenger-Chats</a:t>
            </a:r>
            <a:r>
              <a:rPr lang="de-DE" sz="1600" dirty="0">
                <a:solidFill>
                  <a:schemeClr val="tx2"/>
                </a:solidFill>
              </a:rPr>
              <a:t> angezeigt. Arno und Steve schreiben, dass sie ihre </a:t>
            </a:r>
            <a:r>
              <a:rPr lang="de-DE" sz="1600" b="1" dirty="0">
                <a:solidFill>
                  <a:schemeClr val="tx2"/>
                </a:solidFill>
              </a:rPr>
              <a:t>Sound Box </a:t>
            </a:r>
            <a:r>
              <a:rPr lang="de-DE" sz="1600" dirty="0">
                <a:solidFill>
                  <a:schemeClr val="tx2"/>
                </a:solidFill>
              </a:rPr>
              <a:t>zur Party mitbringen und Sophie fragt, ob sie abends die neue </a:t>
            </a:r>
            <a:r>
              <a:rPr lang="de-DE" sz="1600" b="1" dirty="0">
                <a:solidFill>
                  <a:schemeClr val="tx2"/>
                </a:solidFill>
              </a:rPr>
              <a:t>Karaoke-App</a:t>
            </a:r>
            <a:r>
              <a:rPr lang="de-DE" sz="1600" dirty="0">
                <a:solidFill>
                  <a:schemeClr val="tx2"/>
                </a:solidFill>
              </a:rPr>
              <a:t> ausprobieren wollen. </a:t>
            </a:r>
          </a:p>
          <a:p>
            <a:endParaRPr lang="de-DE" sz="1100" dirty="0">
              <a:solidFill>
                <a:schemeClr val="tx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A3A734-3BAB-1FD7-357C-BD22C9C967E0}"/>
              </a:ext>
            </a:extLst>
          </p:cNvPr>
          <p:cNvSpPr txBox="1"/>
          <p:nvPr userDrawn="1"/>
        </p:nvSpPr>
        <p:spPr>
          <a:xfrm>
            <a:off x="387329" y="541344"/>
            <a:ext cx="68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A1: Fallbeispiel: Adas Geburtstag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17BD2A-7015-1C5E-7659-D70AEF2E9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7420" y="4419904"/>
            <a:ext cx="2430270" cy="18542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9FE687E-E360-667B-EF75-C45870CF5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7859" y="3474799"/>
            <a:ext cx="2825916" cy="16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3C98B4-E274-C34E-D668-449D1E175645}"/>
              </a:ext>
            </a:extLst>
          </p:cNvPr>
          <p:cNvSpPr txBox="1"/>
          <p:nvPr userDrawn="1"/>
        </p:nvSpPr>
        <p:spPr>
          <a:xfrm>
            <a:off x="387329" y="1269553"/>
            <a:ext cx="4095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„Wir melden uns später bei euch – jetzt kümmern wir uns erstmal um die Party-Deko“, schreibt Lisa zurück und macht sich mit Ada auf in den Garten. Dort liest Adas Vater auf dem Liegestuhl </a:t>
            </a:r>
            <a:r>
              <a:rPr lang="de-DE" sz="1600" b="1" dirty="0">
                <a:solidFill>
                  <a:schemeClr val="tx2"/>
                </a:solidFill>
              </a:rPr>
              <a:t>Zeitung</a:t>
            </a:r>
            <a:r>
              <a:rPr lang="de-DE" sz="1600" dirty="0">
                <a:solidFill>
                  <a:schemeClr val="tx2"/>
                </a:solidFill>
              </a:rPr>
              <a:t>, während im Hintergrund das </a:t>
            </a:r>
            <a:r>
              <a:rPr lang="de-DE" sz="1600" b="1" dirty="0">
                <a:solidFill>
                  <a:schemeClr val="tx2"/>
                </a:solidFill>
              </a:rPr>
              <a:t>Radio</a:t>
            </a:r>
            <a:r>
              <a:rPr lang="de-DE" sz="1600" dirty="0">
                <a:solidFill>
                  <a:schemeClr val="tx2"/>
                </a:solidFill>
              </a:rPr>
              <a:t> läuft. Er möchte wissen, wann er die Pizza über die </a:t>
            </a:r>
            <a:r>
              <a:rPr lang="de-DE" sz="1600" b="1" dirty="0">
                <a:solidFill>
                  <a:schemeClr val="tx2"/>
                </a:solidFill>
              </a:rPr>
              <a:t>Lieferdienst-App</a:t>
            </a:r>
            <a:r>
              <a:rPr lang="de-DE" sz="1600" dirty="0">
                <a:solidFill>
                  <a:schemeClr val="tx2"/>
                </a:solidFill>
              </a:rPr>
              <a:t> bestellen soll.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7AB26E-FDCD-259A-1493-33684C3653C1}"/>
              </a:ext>
            </a:extLst>
          </p:cNvPr>
          <p:cNvSpPr txBox="1"/>
          <p:nvPr userDrawn="1"/>
        </p:nvSpPr>
        <p:spPr>
          <a:xfrm>
            <a:off x="4842824" y="1269554"/>
            <a:ext cx="3870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Er schlägt außerdem vor, dass Adas Bruder beim Aufbau des Pavillons helfen kann. Der beendet gerade ein </a:t>
            </a:r>
            <a:r>
              <a:rPr lang="de-DE" sz="1600" b="1" dirty="0">
                <a:solidFill>
                  <a:schemeClr val="tx2"/>
                </a:solidFill>
              </a:rPr>
              <a:t>Car Racing Spiel </a:t>
            </a:r>
            <a:r>
              <a:rPr lang="de-DE" sz="1600" dirty="0">
                <a:solidFill>
                  <a:schemeClr val="tx2"/>
                </a:solidFill>
              </a:rPr>
              <a:t>auf dem Laptop und sieht sich anschließend ein </a:t>
            </a:r>
            <a:r>
              <a:rPr lang="de-DE" sz="1600" b="1" dirty="0">
                <a:solidFill>
                  <a:schemeClr val="tx2"/>
                </a:solidFill>
              </a:rPr>
              <a:t>Tutorial </a:t>
            </a:r>
            <a:r>
              <a:rPr lang="de-DE" sz="1600" dirty="0">
                <a:solidFill>
                  <a:schemeClr val="tx2"/>
                </a:solidFill>
              </a:rPr>
              <a:t>auf einer </a:t>
            </a:r>
            <a:r>
              <a:rPr lang="de-DE" sz="1600" b="1" dirty="0">
                <a:solidFill>
                  <a:schemeClr val="tx2"/>
                </a:solidFill>
              </a:rPr>
              <a:t>Videoplattform</a:t>
            </a:r>
            <a:r>
              <a:rPr lang="de-DE" sz="1600" dirty="0">
                <a:solidFill>
                  <a:schemeClr val="tx2"/>
                </a:solidFill>
              </a:rPr>
              <a:t> über den Aufbau des Pavillons an.</a:t>
            </a:r>
          </a:p>
          <a:p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10" name="Grafik 9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1416AC0D-2891-A490-B420-FAE27D1D2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39" y="3564809"/>
            <a:ext cx="2745305" cy="235464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FA3A734-3BAB-1FD7-357C-BD22C9C967E0}"/>
              </a:ext>
            </a:extLst>
          </p:cNvPr>
          <p:cNvSpPr txBox="1"/>
          <p:nvPr userDrawn="1"/>
        </p:nvSpPr>
        <p:spPr>
          <a:xfrm>
            <a:off x="387329" y="541344"/>
            <a:ext cx="68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A1: Fallbeispiel: Adas Geburtstag</a:t>
            </a:r>
          </a:p>
        </p:txBody>
      </p:sp>
    </p:spTree>
    <p:extLst>
      <p:ext uri="{BB962C8B-B14F-4D97-AF65-F5344CB8AC3E}">
        <p14:creationId xmlns:p14="http://schemas.microsoft.com/office/powerpoint/2010/main" val="4797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3C98B4-E274-C34E-D668-449D1E175645}"/>
              </a:ext>
            </a:extLst>
          </p:cNvPr>
          <p:cNvSpPr txBox="1"/>
          <p:nvPr userDrawn="1"/>
        </p:nvSpPr>
        <p:spPr>
          <a:xfrm>
            <a:off x="387329" y="1269554"/>
            <a:ext cx="405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Währenddessen beantwortet Lisa alle Fragen der Freund:innen per Sprachnachricht. Ihre Klassenkameradin Sina muss leider kurzfristig absagen, schickt aber Videogrüße über den </a:t>
            </a:r>
            <a:r>
              <a:rPr lang="de-DE" sz="1600" b="1" dirty="0">
                <a:solidFill>
                  <a:schemeClr val="tx2"/>
                </a:solidFill>
              </a:rPr>
              <a:t>Messenger</a:t>
            </a:r>
            <a:r>
              <a:rPr lang="de-DE" sz="1600" b="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7AB26E-FDCD-259A-1493-33684C3653C1}"/>
              </a:ext>
            </a:extLst>
          </p:cNvPr>
          <p:cNvSpPr txBox="1"/>
          <p:nvPr userDrawn="1"/>
        </p:nvSpPr>
        <p:spPr>
          <a:xfrm>
            <a:off x="4797819" y="1268573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</a:rPr>
              <a:t>Lisa macht noch schnell Fotos für ihr </a:t>
            </a:r>
            <a:r>
              <a:rPr lang="de-DE" sz="1600" b="1" dirty="0">
                <a:solidFill>
                  <a:schemeClr val="tx2"/>
                </a:solidFill>
              </a:rPr>
              <a:t>Social-Media-Profil</a:t>
            </a:r>
            <a:r>
              <a:rPr lang="de-DE" sz="1600" dirty="0">
                <a:solidFill>
                  <a:schemeClr val="tx2"/>
                </a:solidFill>
              </a:rPr>
              <a:t> – #Partyvorberei-tungeninvollemGange! Ada und ihr Bruder stellen gerade die letzten Stühle raus, da klingeln schon die ersten Gäste an der Tür. Die Party kann losgehen!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6AC0D-2891-A490-B420-FAE27D1D2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49" y="3071401"/>
            <a:ext cx="1948006" cy="25169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D29B4A-BEC7-C170-4EEF-A9A8EAC60F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444" y="3070115"/>
            <a:ext cx="2115235" cy="251283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FA3A734-3BAB-1FD7-357C-BD22C9C967E0}"/>
              </a:ext>
            </a:extLst>
          </p:cNvPr>
          <p:cNvSpPr txBox="1"/>
          <p:nvPr userDrawn="1"/>
        </p:nvSpPr>
        <p:spPr>
          <a:xfrm>
            <a:off x="387329" y="541344"/>
            <a:ext cx="68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A1: Fallbeispiel: Adas Geburtstag</a:t>
            </a:r>
          </a:p>
        </p:txBody>
      </p:sp>
    </p:spTree>
    <p:extLst>
      <p:ext uri="{BB962C8B-B14F-4D97-AF65-F5344CB8AC3E}">
        <p14:creationId xmlns:p14="http://schemas.microsoft.com/office/powerpoint/2010/main" val="348981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33">
            <a:extLst>
              <a:ext uri="{FF2B5EF4-FFF2-40B4-BE49-F238E27FC236}">
                <a16:creationId xmlns:a16="http://schemas.microsoft.com/office/drawing/2014/main" id="{484C4550-7C62-49BB-B6A3-F097854FD84F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2766623015"/>
              </p:ext>
            </p:extLst>
          </p:nvPr>
        </p:nvGraphicFramePr>
        <p:xfrm>
          <a:off x="387329" y="999524"/>
          <a:ext cx="8415935" cy="5420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30470">
                  <a:extLst>
                    <a:ext uri="{9D8B030D-6E8A-4147-A177-3AD203B41FA5}">
                      <a16:colId xmlns:a16="http://schemas.microsoft.com/office/drawing/2014/main" val="766606142"/>
                    </a:ext>
                  </a:extLst>
                </a:gridCol>
                <a:gridCol w="4185465">
                  <a:extLst>
                    <a:ext uri="{9D8B030D-6E8A-4147-A177-3AD203B41FA5}">
                      <a16:colId xmlns:a16="http://schemas.microsoft.com/office/drawing/2014/main" val="2888729261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Medien im Fallbeispiel</a:t>
                      </a:r>
                    </a:p>
                  </a:txBody>
                  <a:tcPr marL="108000" marT="72000" marB="7200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Nutzungsmotive</a:t>
                      </a:r>
                    </a:p>
                  </a:txBody>
                  <a:tcPr marL="180000" marT="72000" marB="7200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00783"/>
                  </a:ext>
                </a:extLst>
              </a:tr>
              <a:tr h="215172">
                <a:tc gridSpan="2">
                  <a:txBody>
                    <a:bodyPr/>
                    <a:lstStyle/>
                    <a:p>
                      <a:pPr algn="ctr"/>
                      <a:endParaRPr lang="de-DE" sz="1200" b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 marL="180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96175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5C8B40B5-1441-D0A1-85AA-9C46C38B90F3}"/>
              </a:ext>
            </a:extLst>
          </p:cNvPr>
          <p:cNvSpPr txBox="1"/>
          <p:nvPr userDrawn="1"/>
        </p:nvSpPr>
        <p:spPr>
          <a:xfrm>
            <a:off x="387329" y="541344"/>
            <a:ext cx="68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A2: Tafelbild: Nutzungsmotive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B758737A-8446-18AA-9C7A-E8EFE06C44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2333" y="1359564"/>
            <a:ext cx="4050451" cy="234000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5F3FEDF1-CF5B-74F1-BB78-9A262EB557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2333" y="1674599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17CDA87D-A762-E925-6F81-64FCAE17A9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333" y="1989634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4114D3F9-EB09-EEF3-1F9D-0EE08DE95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2333" y="2304669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4" name="Textplatzhalter 7">
            <a:extLst>
              <a:ext uri="{FF2B5EF4-FFF2-40B4-BE49-F238E27FC236}">
                <a16:creationId xmlns:a16="http://schemas.microsoft.com/office/drawing/2014/main" id="{7E064D3C-241D-A117-1737-1B09AAE900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2333" y="2619704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34B0F065-42DB-BA9D-21FF-511047F1D2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2333" y="2934739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5BF6A343-03B6-3638-E751-7DAE4D215B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2333" y="3249774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7" name="Textplatzhalter 7">
            <a:extLst>
              <a:ext uri="{FF2B5EF4-FFF2-40B4-BE49-F238E27FC236}">
                <a16:creationId xmlns:a16="http://schemas.microsoft.com/office/drawing/2014/main" id="{ADBF32FB-8C7A-5048-3048-DCF81C2783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2333" y="3564809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8" name="Textplatzhalter 7">
            <a:extLst>
              <a:ext uri="{FF2B5EF4-FFF2-40B4-BE49-F238E27FC236}">
                <a16:creationId xmlns:a16="http://schemas.microsoft.com/office/drawing/2014/main" id="{C75909D9-2C32-4704-796B-B4D1724FADB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2333" y="3879844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49" name="Textplatzhalter 7">
            <a:extLst>
              <a:ext uri="{FF2B5EF4-FFF2-40B4-BE49-F238E27FC236}">
                <a16:creationId xmlns:a16="http://schemas.microsoft.com/office/drawing/2014/main" id="{79B45698-215B-054C-85FC-51BACEDEA3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333" y="4194879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0" name="Textplatzhalter 7">
            <a:extLst>
              <a:ext uri="{FF2B5EF4-FFF2-40B4-BE49-F238E27FC236}">
                <a16:creationId xmlns:a16="http://schemas.microsoft.com/office/drawing/2014/main" id="{4F86AC69-7275-EDDD-4F50-04C8C106E8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2333" y="4509914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1" name="Textplatzhalter 7">
            <a:extLst>
              <a:ext uri="{FF2B5EF4-FFF2-40B4-BE49-F238E27FC236}">
                <a16:creationId xmlns:a16="http://schemas.microsoft.com/office/drawing/2014/main" id="{C5B095F0-5989-A647-ABF8-8225930414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333" y="4824949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2" name="Textplatzhalter 7">
            <a:extLst>
              <a:ext uri="{FF2B5EF4-FFF2-40B4-BE49-F238E27FC236}">
                <a16:creationId xmlns:a16="http://schemas.microsoft.com/office/drawing/2014/main" id="{718E1C65-9AF5-EC44-2424-421F5A1DF4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2333" y="5139984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3" name="Textplatzhalter 7">
            <a:extLst>
              <a:ext uri="{FF2B5EF4-FFF2-40B4-BE49-F238E27FC236}">
                <a16:creationId xmlns:a16="http://schemas.microsoft.com/office/drawing/2014/main" id="{09F2E70D-B571-3328-F416-EBAC847D56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2333" y="5455019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6" name="Textplatzhalter 7">
            <a:extLst>
              <a:ext uri="{FF2B5EF4-FFF2-40B4-BE49-F238E27FC236}">
                <a16:creationId xmlns:a16="http://schemas.microsoft.com/office/drawing/2014/main" id="{26941AE1-E1B2-E400-784D-AD950AB52F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2333" y="5770054"/>
            <a:ext cx="4050451" cy="234000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58" name="Textplatzhalter 7">
            <a:extLst>
              <a:ext uri="{FF2B5EF4-FFF2-40B4-BE49-F238E27FC236}">
                <a16:creationId xmlns:a16="http://schemas.microsoft.com/office/drawing/2014/main" id="{A28F9E57-4151-BE3B-245C-278421E7683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07809" y="2340699"/>
            <a:ext cx="4050451" cy="234000"/>
          </a:xfrm>
          <a:solidFill>
            <a:srgbClr val="EE7019"/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0" name="Textplatzhalter 7">
            <a:extLst>
              <a:ext uri="{FF2B5EF4-FFF2-40B4-BE49-F238E27FC236}">
                <a16:creationId xmlns:a16="http://schemas.microsoft.com/office/drawing/2014/main" id="{05976319-F479-4D0C-49CA-02CA349B2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07809" y="2655734"/>
            <a:ext cx="4050451" cy="234000"/>
          </a:xfrm>
          <a:solidFill>
            <a:srgbClr val="EE7019"/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2" name="Textplatzhalter 7">
            <a:extLst>
              <a:ext uri="{FF2B5EF4-FFF2-40B4-BE49-F238E27FC236}">
                <a16:creationId xmlns:a16="http://schemas.microsoft.com/office/drawing/2014/main" id="{3BDE2018-4CBB-B92D-0708-7A341C9CB4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7809" y="2970769"/>
            <a:ext cx="4050451" cy="234000"/>
          </a:xfrm>
          <a:solidFill>
            <a:srgbClr val="EE7019"/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4" name="Textplatzhalter 7">
            <a:extLst>
              <a:ext uri="{FF2B5EF4-FFF2-40B4-BE49-F238E27FC236}">
                <a16:creationId xmlns:a16="http://schemas.microsoft.com/office/drawing/2014/main" id="{3B886A61-C6C4-78DC-D49B-40DBD34EC23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7809" y="3285804"/>
            <a:ext cx="4050451" cy="234000"/>
          </a:xfrm>
          <a:solidFill>
            <a:srgbClr val="EE7019"/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5" name="Textplatzhalter 7">
            <a:extLst>
              <a:ext uri="{FF2B5EF4-FFF2-40B4-BE49-F238E27FC236}">
                <a16:creationId xmlns:a16="http://schemas.microsoft.com/office/drawing/2014/main" id="{41B8523D-BE36-0D64-2142-8C3F9F701A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07809" y="3600839"/>
            <a:ext cx="4050451" cy="234000"/>
          </a:xfrm>
          <a:solidFill>
            <a:srgbClr val="EE7019"/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6" name="Textplatzhalter 7">
            <a:extLst>
              <a:ext uri="{FF2B5EF4-FFF2-40B4-BE49-F238E27FC236}">
                <a16:creationId xmlns:a16="http://schemas.microsoft.com/office/drawing/2014/main" id="{443AE069-2F33-7FEF-010A-7EE8FEEC332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07809" y="3915874"/>
            <a:ext cx="4050451" cy="234000"/>
          </a:xfrm>
          <a:solidFill>
            <a:srgbClr val="EE7019"/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67" name="Textplatzhalter 7">
            <a:extLst>
              <a:ext uri="{FF2B5EF4-FFF2-40B4-BE49-F238E27FC236}">
                <a16:creationId xmlns:a16="http://schemas.microsoft.com/office/drawing/2014/main" id="{6B4060E7-930C-1B80-3D74-D1D90F2A3E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07809" y="4230909"/>
            <a:ext cx="4050451" cy="234000"/>
          </a:xfrm>
          <a:solidFill>
            <a:srgbClr val="EE7019"/>
          </a:solidFill>
        </p:spPr>
        <p:txBody>
          <a:bodyPr anchor="ctr"/>
          <a:lstStyle>
            <a:lvl1pPr algn="l">
              <a:lnSpc>
                <a:spcPct val="100000"/>
              </a:lnSpc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6426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33">
            <a:extLst>
              <a:ext uri="{FF2B5EF4-FFF2-40B4-BE49-F238E27FC236}">
                <a16:creationId xmlns:a16="http://schemas.microsoft.com/office/drawing/2014/main" id="{484C4550-7C62-49BB-B6A3-F097854FD84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08018587"/>
              </p:ext>
            </p:extLst>
          </p:nvPr>
        </p:nvGraphicFramePr>
        <p:xfrm>
          <a:off x="432334" y="1539583"/>
          <a:ext cx="8280916" cy="37354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2988">
                  <a:extLst>
                    <a:ext uri="{9D8B030D-6E8A-4147-A177-3AD203B41FA5}">
                      <a16:colId xmlns:a16="http://schemas.microsoft.com/office/drawing/2014/main" val="766606142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888729261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1097452612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1533410825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869849214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1241918062"/>
                    </a:ext>
                  </a:extLst>
                </a:gridCol>
                <a:gridCol w="1182988">
                  <a:extLst>
                    <a:ext uri="{9D8B030D-6E8A-4147-A177-3AD203B41FA5}">
                      <a16:colId xmlns:a16="http://schemas.microsoft.com/office/drawing/2014/main" val="2454756072"/>
                    </a:ext>
                  </a:extLst>
                </a:gridCol>
              </a:tblGrid>
              <a:tr h="93385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</a:t>
                      </a:r>
                    </a:p>
                  </a:txBody>
                  <a:tcPr marT="180000" marB="180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 1</a:t>
                      </a:r>
                    </a:p>
                  </a:txBody>
                  <a:tcPr marT="180000" marB="180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 2</a:t>
                      </a:r>
                    </a:p>
                  </a:txBody>
                  <a:tcPr marT="180000" marB="180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 3</a:t>
                      </a:r>
                    </a:p>
                  </a:txBody>
                  <a:tcPr marT="180000" marB="180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 4</a:t>
                      </a:r>
                    </a:p>
                  </a:txBody>
                  <a:tcPr marT="180000" marB="180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 5</a:t>
                      </a:r>
                    </a:p>
                  </a:txBody>
                  <a:tcPr marT="180000" marB="180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Gruppe 6</a:t>
                      </a:r>
                    </a:p>
                  </a:txBody>
                  <a:tcPr marT="180000" marB="180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00783"/>
                  </a:ext>
                </a:extLst>
              </a:tr>
              <a:tr h="93385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 1</a:t>
                      </a:r>
                    </a:p>
                  </a:txBody>
                  <a:tcPr marT="180000" marB="18000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0000" marB="18000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0000" marB="18000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0000" marB="18000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0000" marB="18000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0000" marB="18000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0000" marB="18000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98182"/>
                  </a:ext>
                </a:extLst>
              </a:tr>
              <a:tr h="93385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 2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extLst>
                  <a:ext uri="{0D108BD9-81ED-4DB2-BD59-A6C34878D82A}">
                    <a16:rowId xmlns:a16="http://schemas.microsoft.com/office/drawing/2014/main" val="559303047"/>
                  </a:ext>
                </a:extLst>
              </a:tr>
              <a:tr h="933854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 3</a:t>
                      </a:r>
                    </a:p>
                  </a:txBody>
                  <a:tcPr marT="180000" marB="180000"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de-DE" sz="1400" b="0" i="0" u="none" strike="noStrike" kern="120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0000" marB="180000"/>
                </a:tc>
                <a:extLst>
                  <a:ext uri="{0D108BD9-81ED-4DB2-BD59-A6C34878D82A}">
                    <a16:rowId xmlns:a16="http://schemas.microsoft.com/office/drawing/2014/main" val="3399866380"/>
                  </a:ext>
                </a:extLst>
              </a:tr>
            </a:tbl>
          </a:graphicData>
        </a:graphic>
      </p:graphicFrame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8CC16E9E-1971-4E63-9687-6E44A5DFC3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7469" y="2464217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54AE31AC-C980-4CF3-A268-DE0D20E861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7469" y="3409322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6D79374F-8910-4C9C-80D2-A84A6A34C6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47469" y="4329893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05808F9-061D-4D0C-B6DD-01BC4B8651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17599" y="2464217"/>
            <a:ext cx="1161004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8C0CC3DB-C7DE-9971-74D6-4F01FC60570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17599" y="3409322"/>
            <a:ext cx="1161004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5EFDEE19-BD9F-8E16-B77B-A0B922D797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599" y="4329893"/>
            <a:ext cx="1161004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5D4545AA-EC24-FFC2-D2F5-86A8AACEB2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28170" y="2464217"/>
            <a:ext cx="1116002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E6EB2BA3-61FA-1B67-9862-62565C199A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28170" y="3409322"/>
            <a:ext cx="1116002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8987AB5E-B940-23CE-37F4-45E1DFFB285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28170" y="4329893"/>
            <a:ext cx="1116002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7EAD747C-41F8-1FAD-A6E3-DEF6CB675F5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93739" y="2464217"/>
            <a:ext cx="11525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1F0F4300-0FD0-7D5E-C65E-7CE72BCD6E3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93739" y="3409322"/>
            <a:ext cx="11525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47" name="Textplatzhalter 7">
            <a:extLst>
              <a:ext uri="{FF2B5EF4-FFF2-40B4-BE49-F238E27FC236}">
                <a16:creationId xmlns:a16="http://schemas.microsoft.com/office/drawing/2014/main" id="{60286664-9696-AB68-169C-1A07EF36AA1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93739" y="4329893"/>
            <a:ext cx="11525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49" name="Textplatzhalter 7">
            <a:extLst>
              <a:ext uri="{FF2B5EF4-FFF2-40B4-BE49-F238E27FC236}">
                <a16:creationId xmlns:a16="http://schemas.microsoft.com/office/drawing/2014/main" id="{C3977600-84A5-50E2-27F2-7CD80472E81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72994" y="2464217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50" name="Textplatzhalter 7">
            <a:extLst>
              <a:ext uri="{FF2B5EF4-FFF2-40B4-BE49-F238E27FC236}">
                <a16:creationId xmlns:a16="http://schemas.microsoft.com/office/drawing/2014/main" id="{5A1479D9-B3E2-AD46-042F-77CE930260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72994" y="3409322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51" name="Textplatzhalter 7">
            <a:extLst>
              <a:ext uri="{FF2B5EF4-FFF2-40B4-BE49-F238E27FC236}">
                <a16:creationId xmlns:a16="http://schemas.microsoft.com/office/drawing/2014/main" id="{7F139F7D-6F6D-1FD6-5D0E-2F7091BA65A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72994" y="4329893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53" name="Textplatzhalter 7">
            <a:extLst>
              <a:ext uri="{FF2B5EF4-FFF2-40B4-BE49-F238E27FC236}">
                <a16:creationId xmlns:a16="http://schemas.microsoft.com/office/drawing/2014/main" id="{1EAA735F-5878-CFA0-08CA-79A3FEEC2C5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543124" y="2464217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54" name="Textplatzhalter 7">
            <a:extLst>
              <a:ext uri="{FF2B5EF4-FFF2-40B4-BE49-F238E27FC236}">
                <a16:creationId xmlns:a16="http://schemas.microsoft.com/office/drawing/2014/main" id="{EC3A6CA6-FA65-2285-A06E-A4C4E0B119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543124" y="3409322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55" name="Textplatzhalter 7">
            <a:extLst>
              <a:ext uri="{FF2B5EF4-FFF2-40B4-BE49-F238E27FC236}">
                <a16:creationId xmlns:a16="http://schemas.microsoft.com/office/drawing/2014/main" id="{A1B34593-02B3-4741-0C55-395B9B653AB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43124" y="4329893"/>
            <a:ext cx="1116000" cy="900101"/>
          </a:xfrm>
        </p:spPr>
        <p:txBody>
          <a:bodyPr anchor="ctr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einfügen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010DE19-769D-8047-2C1E-066F48EA474B}"/>
              </a:ext>
            </a:extLst>
          </p:cNvPr>
          <p:cNvSpPr txBox="1"/>
          <p:nvPr userDrawn="1"/>
        </p:nvSpPr>
        <p:spPr>
          <a:xfrm>
            <a:off x="387329" y="541344"/>
            <a:ext cx="68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A7: Tafelbild: Wichtigste Aktivitäten</a:t>
            </a:r>
          </a:p>
        </p:txBody>
      </p:sp>
    </p:spTree>
    <p:extLst>
      <p:ext uri="{BB962C8B-B14F-4D97-AF65-F5344CB8AC3E}">
        <p14:creationId xmlns:p14="http://schemas.microsoft.com/office/powerpoint/2010/main" val="239029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E44656DD-00C5-4ADE-84B0-0A5976C08457}"/>
              </a:ext>
            </a:extLst>
          </p:cNvPr>
          <p:cNvSpPr txBox="1"/>
          <p:nvPr userDrawn="1"/>
        </p:nvSpPr>
        <p:spPr>
          <a:xfrm>
            <a:off x="387329" y="4959964"/>
            <a:ext cx="8325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Copyright: Stiftung Medienpädagogik Bayern</a:t>
            </a:r>
            <a:b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Entwicklung der Materialien gefördert durch die Bayerische Staatskanzlei.</a:t>
            </a:r>
            <a:b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Alle Rechte vorbehalten.</a:t>
            </a:r>
            <a:b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Die in der Präsentation vorhandenen Bilder sind urheberrechtlich geschützt </a:t>
            </a:r>
          </a:p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und dürfen nicht von dieser getrennt verwendet werden.</a:t>
            </a:r>
            <a:endParaRPr lang="de-DE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DE613C-3336-0001-649E-E482568EDD98}"/>
              </a:ext>
            </a:extLst>
          </p:cNvPr>
          <p:cNvSpPr txBox="1"/>
          <p:nvPr userDrawn="1"/>
        </p:nvSpPr>
        <p:spPr>
          <a:xfrm>
            <a:off x="387329" y="541344"/>
            <a:ext cx="68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Impressum</a:t>
            </a:r>
          </a:p>
        </p:txBody>
      </p:sp>
    </p:spTree>
    <p:extLst>
      <p:ext uri="{BB962C8B-B14F-4D97-AF65-F5344CB8AC3E}">
        <p14:creationId xmlns:p14="http://schemas.microsoft.com/office/powerpoint/2010/main" val="138027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8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  <p:sp>
        <p:nvSpPr>
          <p:cNvPr id="9" name="Rectangle 40">
            <a:extLst>
              <a:ext uri="{FF2B5EF4-FFF2-40B4-BE49-F238E27FC236}">
                <a16:creationId xmlns:a16="http://schemas.microsoft.com/office/drawing/2014/main" id="{0858243A-CACB-408F-81B5-9C796C561E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95424" y="62378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7740E060-C21C-43A4-B41B-9F77ADB076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237832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2"/>
                </a:solidFill>
              </a:rPr>
              <a:t>Seite </a:t>
            </a:r>
            <a:fld id="{B5447626-1553-4A18-BC71-2D7C38194047}" type="slidenum">
              <a:rPr lang="de-DE" smtClean="0">
                <a:solidFill>
                  <a:schemeClr val="tx2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>
                <a:solidFill>
                  <a:schemeClr val="tx2"/>
                </a:solidFill>
              </a:rPr>
              <a:t> | </a:t>
            </a:r>
            <a:r>
              <a:rPr lang="de-DE" sz="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D20132-3BDF-D09F-D579-BE27C1DE0749}"/>
              </a:ext>
            </a:extLst>
          </p:cNvPr>
          <p:cNvSpPr txBox="1"/>
          <p:nvPr userDrawn="1"/>
        </p:nvSpPr>
        <p:spPr>
          <a:xfrm>
            <a:off x="387585" y="317480"/>
            <a:ext cx="2610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</a:rPr>
              <a:t>Medien non-stop?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5" r:id="rId3"/>
    <p:sldLayoutId id="2147483740" r:id="rId4"/>
    <p:sldLayoutId id="2147483741" r:id="rId5"/>
    <p:sldLayoutId id="2147483734" r:id="rId6"/>
    <p:sldLayoutId id="2147483731" r:id="rId7"/>
    <p:sldLayoutId id="2147483732" r:id="rId8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27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92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9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7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D5020746-4CCD-8373-7689-DE56410DE9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77F5258-78E5-83F8-DF6E-DB918DB2EE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C5BFDBF-B08B-9E82-1529-A910B0B54B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6E696B6-018C-C93B-1258-DD6A42AB0C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5752C405-97EE-86BF-C62D-C619149AC08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5DF856FB-C0D5-3B7F-69BE-E2F029E831A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6463DD1-BB96-0129-81A0-733CD22F39F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445A804D-701E-E622-E032-9DE95C8EB3C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AF8CB7FA-F3B4-DAF4-3CB8-1DA4CFAC15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53BBD815-45B6-10CE-9D25-7127EA4C031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558EC689-236E-572D-62FF-A2C75CB115B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061BF79-D373-3590-CA33-EE2D1C084A3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D8DA588B-4A92-6139-409F-CAD9C02609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4BF71B2C-C137-78DA-82C8-24A42A3F9D7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F5EA0DF6-8B09-4C25-2B34-85DC7D15511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DAB3D9A7-0EC6-470A-AE55-B75762AA8CC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ADAF4777-D601-C002-7D2D-8FA0C62A7A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D3A0E114-7F51-5BB8-5811-48E01485471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0B8A5374-0195-DC77-CF8C-9825B526498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DCA5E540-2D00-AB85-C202-E6F8084CD3B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646148F7-9686-F57D-DDDE-1EF9817DB8C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D7454E06-CE3B-5229-C16F-F0AED0F6ED1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6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F91298-3BBB-D2B8-EB94-8E98F52681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10518A-A3FC-92B0-A511-F5CD8F788B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A646A5-8E5F-C618-76A8-EA2A0846C1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CDF3BB-B40B-EBE3-1568-3F3EA39091B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805163-59CC-9AD6-881B-486A5D34C63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88ADCC-66F9-80DD-0229-4F7E1D1DCF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5A8442-6358-B874-3939-45C6BA16468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808B7C-0468-E193-53E7-15FDE36C4BC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16D8E4B-54A0-539A-B29A-0999413056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A25DDB6-99A0-981A-674F-3F4D28997EA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BA780F8-755E-5FE0-F367-864C5B709D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470D73-0B66-8B97-479E-BD3F1D665FA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1C3AD73-F339-3D1A-84F0-32163F91AEB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D4C5054-D14C-5330-8AF1-CDEE95D112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35D1B79-1225-0CD8-3FA5-7754EECE79E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BE37E17-B6FD-98A8-2A0F-6B11890B9DC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76F0B39-6AE7-FD0E-B872-FB6F536BB35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6B6D5B9-1F51-D499-0C74-46FB65A0573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5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22106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svorlage">
  <a:themeElements>
    <a:clrScheme name="AfED">
      <a:dk1>
        <a:srgbClr val="FFFFFF"/>
      </a:dk1>
      <a:lt1>
        <a:srgbClr val="FFFFFF"/>
      </a:lt1>
      <a:dk2>
        <a:srgbClr val="000000"/>
      </a:dk2>
      <a:lt2>
        <a:srgbClr val="3C3D3E"/>
      </a:lt2>
      <a:accent1>
        <a:srgbClr val="003F63"/>
      </a:accent1>
      <a:accent2>
        <a:srgbClr val="E67316"/>
      </a:accent2>
      <a:accent3>
        <a:srgbClr val="4F7EA2"/>
      </a:accent3>
      <a:accent4>
        <a:srgbClr val="87A4C1"/>
      </a:accent4>
      <a:accent5>
        <a:srgbClr val="C1CFE0"/>
      </a:accent5>
      <a:accent6>
        <a:srgbClr val="D7D9E5"/>
      </a:accent6>
      <a:hlink>
        <a:srgbClr val="E6E7EF"/>
      </a:hlink>
      <a:folHlink>
        <a:srgbClr val="B2B2B2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</Words>
  <Application>Microsoft Office PowerPoint</Application>
  <PresentationFormat>Benutzerdefiniert</PresentationFormat>
  <Paragraphs>7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</vt:lpstr>
      <vt:lpstr>Wingdings</vt:lpstr>
      <vt:lpstr>Praesentationsvorlage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SCHUFA Masterlayout</dc:subject>
  <dc:creator>Helliwood media &amp; education</dc:creator>
  <cp:lastModifiedBy>Christiane Herold</cp:lastModifiedBy>
  <cp:revision>501</cp:revision>
  <cp:lastPrinted>2013-07-01T08:57:45Z</cp:lastPrinted>
  <dcterms:created xsi:type="dcterms:W3CDTF">2008-07-07T09:25:06Z</dcterms:created>
  <dcterms:modified xsi:type="dcterms:W3CDTF">2022-10-06T13:49:49Z</dcterms:modified>
</cp:coreProperties>
</file>