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4"/>
  </p:sldMasterIdLst>
  <p:notesMasterIdLst>
    <p:notesMasterId r:id="rId16"/>
  </p:notesMasterIdLst>
  <p:handoutMasterIdLst>
    <p:handoutMasterId r:id="rId17"/>
  </p:handoutMasterIdLst>
  <p:sldIdLst>
    <p:sldId id="325" r:id="rId5"/>
    <p:sldId id="326" r:id="rId6"/>
    <p:sldId id="324" r:id="rId7"/>
    <p:sldId id="315" r:id="rId8"/>
    <p:sldId id="316" r:id="rId9"/>
    <p:sldId id="317" r:id="rId10"/>
    <p:sldId id="318" r:id="rId11"/>
    <p:sldId id="321" r:id="rId12"/>
    <p:sldId id="319" r:id="rId13"/>
    <p:sldId id="320" r:id="rId14"/>
    <p:sldId id="311" r:id="rId15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mann Amelie" initials="HA" lastIdx="6" clrIdx="0">
    <p:extLst>
      <p:ext uri="{19B8F6BF-5375-455C-9EA6-DF929625EA0E}">
        <p15:presenceInfo xmlns:p15="http://schemas.microsoft.com/office/powerpoint/2012/main" userId="S-1-5-21-2006274056-1010123383-2343387302-9158" providerId="AD"/>
      </p:ext>
    </p:extLst>
  </p:cmAuthor>
  <p:cmAuthor id="2" name="Hirschbolz Simone" initials="HS" lastIdx="13" clrIdx="1">
    <p:extLst>
      <p:ext uri="{19B8F6BF-5375-455C-9EA6-DF929625EA0E}">
        <p15:presenceInfo xmlns:p15="http://schemas.microsoft.com/office/powerpoint/2012/main" userId="S-1-5-21-2006274056-1010123383-2343387302-9348" providerId="AD"/>
      </p:ext>
    </p:extLst>
  </p:cmAuthor>
  <p:cmAuthor id="3" name="Renken Lina" initials="RL" lastIdx="7" clrIdx="2">
    <p:extLst>
      <p:ext uri="{19B8F6BF-5375-455C-9EA6-DF929625EA0E}">
        <p15:presenceInfo xmlns:p15="http://schemas.microsoft.com/office/powerpoint/2012/main" userId="S-1-5-21-2006274056-1010123383-2343387302-7934" providerId="AD"/>
      </p:ext>
    </p:extLst>
  </p:cmAuthor>
  <p:cmAuthor id="4" name="Rothe Fabiola" initials="RF" lastIdx="17" clrIdx="3">
    <p:extLst>
      <p:ext uri="{19B8F6BF-5375-455C-9EA6-DF929625EA0E}">
        <p15:presenceInfo xmlns:p15="http://schemas.microsoft.com/office/powerpoint/2012/main" userId="S-1-5-21-2006274056-1010123383-2343387302-10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4E4"/>
    <a:srgbClr val="A71A75"/>
    <a:srgbClr val="CF7AC1"/>
    <a:srgbClr val="ADF9C6"/>
    <a:srgbClr val="CBCED3"/>
    <a:srgbClr val="EBD6CF"/>
    <a:srgbClr val="DDB4CF"/>
    <a:srgbClr val="FFFFFF"/>
    <a:srgbClr val="FBC1E2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5380" autoAdjust="0"/>
  </p:normalViewPr>
  <p:slideViewPr>
    <p:cSldViewPr>
      <p:cViewPr varScale="1">
        <p:scale>
          <a:sx n="88" d="100"/>
          <a:sy n="88" d="100"/>
        </p:scale>
        <p:origin x="523" y="62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2568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11087-0B28-4048-84AA-7BB7E55CB460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8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4E6502E-B7E6-7900-B004-19E7C217BE3B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smtClean="0">
                <a:solidFill>
                  <a:schemeClr val="tx2"/>
                </a:solidFill>
              </a:rPr>
              <a:t>Präsentation: Nutzungszeit</a:t>
            </a:r>
            <a:endParaRPr lang="de-DE" sz="1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9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>
            <a:extLst>
              <a:ext uri="{FF2B5EF4-FFF2-40B4-BE49-F238E27FC236}">
                <a16:creationId xmlns:a16="http://schemas.microsoft.com/office/drawing/2014/main" id="{E44656DD-00C5-4ADE-84B0-0A5976C08457}"/>
              </a:ext>
            </a:extLst>
          </p:cNvPr>
          <p:cNvSpPr txBox="1"/>
          <p:nvPr userDrawn="1"/>
        </p:nvSpPr>
        <p:spPr>
          <a:xfrm>
            <a:off x="387329" y="4959964"/>
            <a:ext cx="83259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Copyright: Stiftung Medienpädagogik Bayern 2022</a:t>
            </a: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Entwicklung der Materialien gefördert durch die Bayerische Staatskanzlei und das </a:t>
            </a:r>
          </a:p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Bayerische Staatsministerium für Unterricht und Kultus.</a:t>
            </a:r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endParaRPr lang="de-DE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r>
              <a:rPr lang="de-DE" sz="1200" dirty="0">
                <a:solidFill>
                  <a:schemeClr val="tx2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Alle Rechte vorbehalten.</a:t>
            </a:r>
            <a:endParaRPr lang="de-DE" sz="12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EEFF559-B515-399A-9C0B-CEA3688E274C}"/>
              </a:ext>
            </a:extLst>
          </p:cNvPr>
          <p:cNvSpPr txBox="1"/>
          <p:nvPr userDrawn="1"/>
        </p:nvSpPr>
        <p:spPr>
          <a:xfrm>
            <a:off x="372887" y="542216"/>
            <a:ext cx="6372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solidFill>
                  <a:schemeClr val="tx2"/>
                </a:solidFill>
                <a:effectLst/>
                <a:latin typeface="+mj-lt"/>
              </a:rPr>
              <a:t>Impressum</a:t>
            </a:r>
          </a:p>
        </p:txBody>
      </p:sp>
    </p:spTree>
    <p:extLst>
      <p:ext uri="{BB962C8B-B14F-4D97-AF65-F5344CB8AC3E}">
        <p14:creationId xmlns:p14="http://schemas.microsoft.com/office/powerpoint/2010/main" val="138027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44E6502E-B7E6-7900-B004-19E7C217BE3B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Zeitfaktor Digitale Spiele</a:t>
            </a:r>
          </a:p>
        </p:txBody>
      </p:sp>
      <p:pic>
        <p:nvPicPr>
          <p:cNvPr id="2" name="Grafik 1" descr="Ein Bild, das Text, stehend enthält.&#10;&#10;Automatisch generierte Beschreibung">
            <a:extLst>
              <a:ext uri="{FF2B5EF4-FFF2-40B4-BE49-F238E27FC236}">
                <a16:creationId xmlns:a16="http://schemas.microsoft.com/office/drawing/2014/main" id="{E8262F55-E336-8E79-89C9-19B2EAB77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4" y="1217396"/>
            <a:ext cx="8505945" cy="478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5A465EA-AF71-BF99-2CCA-9CFCCE0920E3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Zeitfaktor Digitale Spiele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921814-0A77-3D75-654E-79127F5E06A9}"/>
              </a:ext>
            </a:extLst>
          </p:cNvPr>
          <p:cNvSpPr txBox="1"/>
          <p:nvPr userDrawn="1"/>
        </p:nvSpPr>
        <p:spPr>
          <a:xfrm>
            <a:off x="426376" y="1179544"/>
            <a:ext cx="829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 err="1">
                <a:solidFill>
                  <a:schemeClr val="tx2"/>
                </a:solidFill>
              </a:rPr>
              <a:t>No</a:t>
            </a:r>
            <a:r>
              <a:rPr lang="de-DE" sz="1800" b="1" dirty="0">
                <a:solidFill>
                  <a:schemeClr val="tx2"/>
                </a:solidFill>
              </a:rPr>
              <a:t>-Gamer</a:t>
            </a:r>
          </a:p>
          <a:p>
            <a:pPr algn="l"/>
            <a:r>
              <a:rPr lang="de-DE" sz="1600" b="0" dirty="0">
                <a:solidFill>
                  <a:schemeClr val="tx2"/>
                </a:solidFill>
              </a:rPr>
              <a:t>spielt täglich höchstens 0,5 Stunden</a:t>
            </a:r>
          </a:p>
          <a:p>
            <a:pPr algn="l"/>
            <a:endParaRPr lang="de-DE" sz="1600" b="0" dirty="0">
              <a:solidFill>
                <a:schemeClr val="tx2"/>
              </a:solidFill>
            </a:endParaRPr>
          </a:p>
          <a:p>
            <a:pPr algn="l"/>
            <a:endParaRPr lang="de-DE" sz="1600" b="0" dirty="0">
              <a:solidFill>
                <a:schemeClr val="tx2"/>
              </a:solidFill>
            </a:endParaRPr>
          </a:p>
          <a:p>
            <a:pPr algn="l"/>
            <a:r>
              <a:rPr lang="de-DE" sz="1600" b="1" dirty="0">
                <a:solidFill>
                  <a:schemeClr val="tx2"/>
                </a:solidFill>
              </a:rPr>
              <a:t>Mit 0,5h täglich könnte man: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ECB1269-9C81-4141-9F23-1347BE78F768}"/>
              </a:ext>
            </a:extLst>
          </p:cNvPr>
          <p:cNvSpPr/>
          <p:nvPr userDrawn="1"/>
        </p:nvSpPr>
        <p:spPr bwMode="auto">
          <a:xfrm>
            <a:off x="522344" y="2664709"/>
            <a:ext cx="2519870" cy="1440160"/>
          </a:xfrm>
          <a:prstGeom prst="rect">
            <a:avLst/>
          </a:prstGeom>
          <a:solidFill>
            <a:srgbClr val="CBCED3">
              <a:alpha val="50000"/>
            </a:srgb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B4F8B8-AD1A-7FB0-A467-4A519AABC259}"/>
              </a:ext>
            </a:extLst>
          </p:cNvPr>
          <p:cNvSpPr/>
          <p:nvPr userDrawn="1"/>
        </p:nvSpPr>
        <p:spPr bwMode="auto">
          <a:xfrm>
            <a:off x="3280778" y="2664303"/>
            <a:ext cx="2519870" cy="1440160"/>
          </a:xfrm>
          <a:prstGeom prst="rect">
            <a:avLst/>
          </a:prstGeom>
          <a:solidFill>
            <a:srgbClr val="CBCED3">
              <a:alpha val="50000"/>
            </a:srgb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E520E9-9D6E-6276-0BD4-BB2903D48039}"/>
              </a:ext>
            </a:extLst>
          </p:cNvPr>
          <p:cNvSpPr/>
          <p:nvPr userDrawn="1"/>
        </p:nvSpPr>
        <p:spPr bwMode="auto">
          <a:xfrm>
            <a:off x="6038905" y="2663897"/>
            <a:ext cx="2519870" cy="1440160"/>
          </a:xfrm>
          <a:prstGeom prst="rect">
            <a:avLst/>
          </a:prstGeom>
          <a:solidFill>
            <a:srgbClr val="CBCED3">
              <a:alpha val="50000"/>
            </a:srgb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3D3264-CDC3-D9B4-518B-09CF74B32DBD}"/>
              </a:ext>
            </a:extLst>
          </p:cNvPr>
          <p:cNvSpPr/>
          <p:nvPr userDrawn="1"/>
        </p:nvSpPr>
        <p:spPr bwMode="auto">
          <a:xfrm>
            <a:off x="522242" y="4294629"/>
            <a:ext cx="2519870" cy="1440160"/>
          </a:xfrm>
          <a:prstGeom prst="rect">
            <a:avLst/>
          </a:prstGeom>
          <a:solidFill>
            <a:srgbClr val="CBCED3">
              <a:alpha val="50000"/>
            </a:srgb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F4729F7-A84E-913D-0767-928A14AFAC23}"/>
              </a:ext>
            </a:extLst>
          </p:cNvPr>
          <p:cNvSpPr/>
          <p:nvPr userDrawn="1"/>
        </p:nvSpPr>
        <p:spPr bwMode="auto">
          <a:xfrm>
            <a:off x="3280676" y="4294223"/>
            <a:ext cx="2519870" cy="1440160"/>
          </a:xfrm>
          <a:prstGeom prst="rect">
            <a:avLst/>
          </a:prstGeom>
          <a:solidFill>
            <a:srgbClr val="CBCED3">
              <a:alpha val="50000"/>
            </a:srgb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7E13457-639F-3D58-45AF-155D35260242}"/>
              </a:ext>
            </a:extLst>
          </p:cNvPr>
          <p:cNvSpPr/>
          <p:nvPr userDrawn="1"/>
        </p:nvSpPr>
        <p:spPr bwMode="auto">
          <a:xfrm>
            <a:off x="6038803" y="4293817"/>
            <a:ext cx="2519870" cy="1440160"/>
          </a:xfrm>
          <a:prstGeom prst="rect">
            <a:avLst/>
          </a:prstGeom>
          <a:solidFill>
            <a:srgbClr val="CBCED3">
              <a:alpha val="50000"/>
            </a:srgbClr>
          </a:solidFill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0A7068D5-FE85-E649-BBE8-D06409DCC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2665413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B8A77C32-F8AF-6D46-284D-5EFED9D0F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0676" y="2665007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073580C2-E297-3BEC-EDEB-02A96CFBE4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8803" y="2664601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AA9E0C1-09C6-B05D-E64A-FD5C94C2EC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186" y="4295333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9B607FA8-1A50-156D-FAA0-0CAC5AC0AE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0574" y="4294927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FDB8B29F-6496-F97B-9F26-74C51C4FD1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8701" y="4294521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pic>
        <p:nvPicPr>
          <p:cNvPr id="15" name="Grafik 14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E11A6D7B-6345-D99A-3706-75B26581B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570" y="1070747"/>
            <a:ext cx="2155652" cy="1525179"/>
          </a:xfrm>
          <a:prstGeom prst="rect">
            <a:avLst/>
          </a:prstGeom>
        </p:spPr>
      </p:pic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3A7A5B9D-1D36-1220-BF8A-580D5E4EC0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381" y="438994"/>
            <a:ext cx="2835315" cy="28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5A465EA-AF71-BF99-2CCA-9CFCCE0920E3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Zeitfaktor Digitale Spiele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921814-0A77-3D75-654E-79127F5E06A9}"/>
              </a:ext>
            </a:extLst>
          </p:cNvPr>
          <p:cNvSpPr txBox="1"/>
          <p:nvPr userDrawn="1"/>
        </p:nvSpPr>
        <p:spPr>
          <a:xfrm>
            <a:off x="426376" y="1179544"/>
            <a:ext cx="4056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Ab-und-zu-Gamer</a:t>
            </a:r>
          </a:p>
          <a:p>
            <a:pPr algn="l"/>
            <a:r>
              <a:rPr lang="de-DE" sz="1600" b="0" dirty="0">
                <a:solidFill>
                  <a:schemeClr val="tx2"/>
                </a:solidFill>
              </a:rPr>
              <a:t>spielt täglich höchstens 0,5 bis 2 Stunden</a:t>
            </a:r>
          </a:p>
          <a:p>
            <a:pPr algn="l"/>
            <a:endParaRPr lang="de-DE" sz="1600" b="0" dirty="0">
              <a:solidFill>
                <a:schemeClr val="tx2"/>
              </a:solidFill>
            </a:endParaRPr>
          </a:p>
          <a:p>
            <a:pPr algn="l"/>
            <a:endParaRPr lang="de-DE" sz="1600" b="0" dirty="0">
              <a:solidFill>
                <a:schemeClr val="tx2"/>
              </a:solidFill>
            </a:endParaRPr>
          </a:p>
          <a:p>
            <a:pPr algn="l"/>
            <a:r>
              <a:rPr lang="de-DE" sz="1600" b="1" dirty="0">
                <a:solidFill>
                  <a:schemeClr val="tx2"/>
                </a:solidFill>
              </a:rPr>
              <a:t>Mit 2h täglich könnte man:</a:t>
            </a:r>
            <a:endParaRPr lang="de-DE" sz="1400" b="1" dirty="0">
              <a:solidFill>
                <a:schemeClr val="tx2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7A5B9D-1D36-1220-BF8A-580D5E4EC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2724" y="438994"/>
            <a:ext cx="2835315" cy="283531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ECB1269-9C81-4141-9F23-1347BE78F768}"/>
              </a:ext>
            </a:extLst>
          </p:cNvPr>
          <p:cNvSpPr/>
          <p:nvPr userDrawn="1"/>
        </p:nvSpPr>
        <p:spPr bwMode="auto">
          <a:xfrm>
            <a:off x="522344" y="2664709"/>
            <a:ext cx="2519870" cy="144016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B4F8B8-AD1A-7FB0-A467-4A519AABC259}"/>
              </a:ext>
            </a:extLst>
          </p:cNvPr>
          <p:cNvSpPr/>
          <p:nvPr userDrawn="1"/>
        </p:nvSpPr>
        <p:spPr bwMode="auto">
          <a:xfrm>
            <a:off x="3280778" y="2664303"/>
            <a:ext cx="2519870" cy="144016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E520E9-9D6E-6276-0BD4-BB2903D48039}"/>
              </a:ext>
            </a:extLst>
          </p:cNvPr>
          <p:cNvSpPr/>
          <p:nvPr userDrawn="1"/>
        </p:nvSpPr>
        <p:spPr bwMode="auto">
          <a:xfrm>
            <a:off x="6038905" y="2663897"/>
            <a:ext cx="2519870" cy="144016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3D3264-CDC3-D9B4-518B-09CF74B32DBD}"/>
              </a:ext>
            </a:extLst>
          </p:cNvPr>
          <p:cNvSpPr/>
          <p:nvPr userDrawn="1"/>
        </p:nvSpPr>
        <p:spPr bwMode="auto">
          <a:xfrm>
            <a:off x="522242" y="4294629"/>
            <a:ext cx="2519870" cy="144016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F4729F7-A84E-913D-0767-928A14AFAC23}"/>
              </a:ext>
            </a:extLst>
          </p:cNvPr>
          <p:cNvSpPr/>
          <p:nvPr userDrawn="1"/>
        </p:nvSpPr>
        <p:spPr bwMode="auto">
          <a:xfrm>
            <a:off x="3280676" y="4294223"/>
            <a:ext cx="2519870" cy="144016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7E13457-639F-3D58-45AF-155D35260242}"/>
              </a:ext>
            </a:extLst>
          </p:cNvPr>
          <p:cNvSpPr/>
          <p:nvPr userDrawn="1"/>
        </p:nvSpPr>
        <p:spPr bwMode="auto">
          <a:xfrm>
            <a:off x="6038803" y="4293817"/>
            <a:ext cx="2519870" cy="1440160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6D6D943-B3E9-6DD2-0515-BB17DB01AF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2665413"/>
            <a:ext cx="2520335" cy="1439862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0D5C48E-18E8-8922-5479-6A7EC1BFB0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0676" y="2665007"/>
            <a:ext cx="2520335" cy="1439862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4C87830-FFF0-AED2-8D70-6D49401BA7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8803" y="2664601"/>
            <a:ext cx="2520335" cy="1439862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B2CD9D99-7358-3685-5599-BAA032D24D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186" y="4295333"/>
            <a:ext cx="2520335" cy="1439862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C8F5F066-3C3B-3829-E255-A431C78148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0574" y="4294927"/>
            <a:ext cx="2520335" cy="1439862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9F562BB6-F486-52B7-E616-D4C6691475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8701" y="4294521"/>
            <a:ext cx="2520335" cy="1439862"/>
          </a:xfr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E4583D7-4ECD-EB8B-8D4F-EDF5B2C4B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570" y="1070747"/>
            <a:ext cx="2155651" cy="15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2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5A465EA-AF71-BF99-2CCA-9CFCCE0920E3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Zeitfaktor Digitale Spiele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921814-0A77-3D75-654E-79127F5E06A9}"/>
              </a:ext>
            </a:extLst>
          </p:cNvPr>
          <p:cNvSpPr txBox="1"/>
          <p:nvPr userDrawn="1"/>
        </p:nvSpPr>
        <p:spPr>
          <a:xfrm>
            <a:off x="426376" y="1179544"/>
            <a:ext cx="4416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Über-Gamer</a:t>
            </a:r>
          </a:p>
          <a:p>
            <a:pPr algn="l"/>
            <a:r>
              <a:rPr lang="de-DE" sz="1600" b="0" dirty="0">
                <a:solidFill>
                  <a:schemeClr val="tx2"/>
                </a:solidFill>
              </a:rPr>
              <a:t>spielt täglich mindestens 4 Stunden</a:t>
            </a:r>
          </a:p>
          <a:p>
            <a:pPr algn="l"/>
            <a:endParaRPr lang="de-DE" sz="1600" b="0" dirty="0">
              <a:solidFill>
                <a:schemeClr val="tx2"/>
              </a:solidFill>
            </a:endParaRPr>
          </a:p>
          <a:p>
            <a:pPr algn="l"/>
            <a:endParaRPr lang="de-DE" sz="1600" b="0" dirty="0">
              <a:solidFill>
                <a:schemeClr val="tx2"/>
              </a:solidFill>
            </a:endParaRPr>
          </a:p>
          <a:p>
            <a:pPr algn="l"/>
            <a:r>
              <a:rPr lang="de-DE" sz="1600" b="1" dirty="0">
                <a:solidFill>
                  <a:schemeClr val="tx2"/>
                </a:solidFill>
              </a:rPr>
              <a:t>Mit 4h täglich könnte man:</a:t>
            </a:r>
            <a:endParaRPr lang="de-DE" sz="1400" b="1" dirty="0">
              <a:solidFill>
                <a:schemeClr val="tx2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7A5B9D-1D36-1220-BF8A-580D5E4EC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2674" y="438994"/>
            <a:ext cx="2835315" cy="283531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1ECB1269-9C81-4141-9F23-1347BE78F768}"/>
              </a:ext>
            </a:extLst>
          </p:cNvPr>
          <p:cNvSpPr/>
          <p:nvPr userDrawn="1"/>
        </p:nvSpPr>
        <p:spPr bwMode="auto">
          <a:xfrm>
            <a:off x="522344" y="2664709"/>
            <a:ext cx="2519870" cy="1440160"/>
          </a:xfrm>
          <a:prstGeom prst="rect">
            <a:avLst/>
          </a:prstGeom>
          <a:solidFill>
            <a:srgbClr val="EAC4E4">
              <a:alpha val="51000"/>
            </a:srgbClr>
          </a:solidFill>
          <a:ln w="63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EB4F8B8-AD1A-7FB0-A467-4A519AABC259}"/>
              </a:ext>
            </a:extLst>
          </p:cNvPr>
          <p:cNvSpPr/>
          <p:nvPr userDrawn="1"/>
        </p:nvSpPr>
        <p:spPr bwMode="auto">
          <a:xfrm>
            <a:off x="3280778" y="2664303"/>
            <a:ext cx="2519870" cy="1440160"/>
          </a:xfrm>
          <a:prstGeom prst="rect">
            <a:avLst/>
          </a:prstGeom>
          <a:solidFill>
            <a:srgbClr val="EAC4E4">
              <a:alpha val="51000"/>
            </a:srgbClr>
          </a:solidFill>
          <a:ln w="63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CE520E9-9D6E-6276-0BD4-BB2903D48039}"/>
              </a:ext>
            </a:extLst>
          </p:cNvPr>
          <p:cNvSpPr/>
          <p:nvPr userDrawn="1"/>
        </p:nvSpPr>
        <p:spPr bwMode="auto">
          <a:xfrm>
            <a:off x="6038905" y="2663897"/>
            <a:ext cx="2519870" cy="1440160"/>
          </a:xfrm>
          <a:prstGeom prst="rect">
            <a:avLst/>
          </a:prstGeom>
          <a:solidFill>
            <a:srgbClr val="EAC4E4">
              <a:alpha val="51000"/>
            </a:srgbClr>
          </a:solidFill>
          <a:ln w="63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3D3264-CDC3-D9B4-518B-09CF74B32DBD}"/>
              </a:ext>
            </a:extLst>
          </p:cNvPr>
          <p:cNvSpPr/>
          <p:nvPr userDrawn="1"/>
        </p:nvSpPr>
        <p:spPr bwMode="auto">
          <a:xfrm>
            <a:off x="522242" y="4294629"/>
            <a:ext cx="2519870" cy="1440160"/>
          </a:xfrm>
          <a:prstGeom prst="rect">
            <a:avLst/>
          </a:prstGeom>
          <a:solidFill>
            <a:srgbClr val="EAC4E4">
              <a:alpha val="51000"/>
            </a:srgbClr>
          </a:solidFill>
          <a:ln w="63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F4729F7-A84E-913D-0767-928A14AFAC23}"/>
              </a:ext>
            </a:extLst>
          </p:cNvPr>
          <p:cNvSpPr/>
          <p:nvPr userDrawn="1"/>
        </p:nvSpPr>
        <p:spPr bwMode="auto">
          <a:xfrm>
            <a:off x="3280676" y="4294223"/>
            <a:ext cx="2519870" cy="1440160"/>
          </a:xfrm>
          <a:prstGeom prst="rect">
            <a:avLst/>
          </a:prstGeom>
          <a:solidFill>
            <a:srgbClr val="EAC4E4">
              <a:alpha val="51000"/>
            </a:srgbClr>
          </a:solidFill>
          <a:ln w="63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7E13457-639F-3D58-45AF-155D35260242}"/>
              </a:ext>
            </a:extLst>
          </p:cNvPr>
          <p:cNvSpPr/>
          <p:nvPr userDrawn="1"/>
        </p:nvSpPr>
        <p:spPr bwMode="auto">
          <a:xfrm>
            <a:off x="6038803" y="4293817"/>
            <a:ext cx="2519870" cy="1440160"/>
          </a:xfrm>
          <a:prstGeom prst="rect">
            <a:avLst/>
          </a:prstGeom>
          <a:solidFill>
            <a:srgbClr val="EAC4E4">
              <a:alpha val="51000"/>
            </a:srgbClr>
          </a:solidFill>
          <a:ln w="6350" cap="flat" cmpd="sng" algn="ctr">
            <a:solidFill>
              <a:srgbClr val="A71A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33062A78-7599-86CF-0F1D-176269B4B3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2665413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20BB1D27-0169-54AE-3EE8-65C6F0BCAE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0676" y="2665007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A54D1B44-2E0A-E481-14D9-94B96E5412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8803" y="2664601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BC9990-C6AE-ED28-F57B-4873B04A74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186" y="4295333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2C56C9A-9BF3-2C8B-8BB3-9DD9E28F06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0574" y="4294927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596EDAA-DB0F-7D15-DBBF-992E3AE630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38701" y="4294521"/>
            <a:ext cx="2520335" cy="1439862"/>
          </a:xfrm>
          <a:ln w="6350"/>
        </p:spPr>
        <p:txBody>
          <a:bodyPr anchor="ctr"/>
          <a:lstStyle>
            <a:lvl1pPr algn="ctr"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1CB2AAA-953F-E327-66D5-3FAB4B0073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570" y="1071315"/>
            <a:ext cx="2155651" cy="15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2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8BBCFECF-D5D6-2E58-231C-52A9CF243EC2}"/>
              </a:ext>
            </a:extLst>
          </p:cNvPr>
          <p:cNvSpPr/>
          <p:nvPr userDrawn="1"/>
        </p:nvSpPr>
        <p:spPr bwMode="auto">
          <a:xfrm>
            <a:off x="2908910" y="1629594"/>
            <a:ext cx="3194054" cy="3194054"/>
          </a:xfrm>
          <a:prstGeom prst="ellipse">
            <a:avLst/>
          </a:prstGeom>
          <a:solidFill>
            <a:srgbClr val="CBCED3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A2080D-C8A1-BFD2-9C1E-601504182A55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Kosten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53E120-9931-0B46-7706-DFB118CBA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2584" y="1642714"/>
            <a:ext cx="3330369" cy="332829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61AC503-7AB0-8705-7C3D-7D5CAB3177F6}"/>
              </a:ext>
            </a:extLst>
          </p:cNvPr>
          <p:cNvSpPr txBox="1"/>
          <p:nvPr userDrawn="1"/>
        </p:nvSpPr>
        <p:spPr>
          <a:xfrm>
            <a:off x="426376" y="117954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Kostenkreislauf eines digitalen Spiels</a:t>
            </a: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B3D9D08-5C15-7F80-70AF-A9CA457CADEB}"/>
              </a:ext>
            </a:extLst>
          </p:cNvPr>
          <p:cNvSpPr txBox="1"/>
          <p:nvPr userDrawn="1"/>
        </p:nvSpPr>
        <p:spPr>
          <a:xfrm>
            <a:off x="522344" y="1719604"/>
            <a:ext cx="2296555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Kosten Hersteller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FBC734-D987-5D6D-DAD0-4B8DD6A3A7AA}"/>
              </a:ext>
            </a:extLst>
          </p:cNvPr>
          <p:cNvSpPr txBox="1"/>
          <p:nvPr userDrawn="1"/>
        </p:nvSpPr>
        <p:spPr>
          <a:xfrm>
            <a:off x="6309621" y="1716734"/>
            <a:ext cx="2409592" cy="338554"/>
          </a:xfrm>
          <a:prstGeom prst="rect">
            <a:avLst/>
          </a:prstGeom>
          <a:solidFill>
            <a:srgbClr val="A71A75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Werbung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2F1287-FBAC-F5B8-9189-4CCAD4545255}"/>
              </a:ext>
            </a:extLst>
          </p:cNvPr>
          <p:cNvSpPr txBox="1"/>
          <p:nvPr userDrawn="1"/>
        </p:nvSpPr>
        <p:spPr>
          <a:xfrm>
            <a:off x="5687855" y="3057344"/>
            <a:ext cx="3031357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Kosten </a:t>
            </a:r>
            <a:r>
              <a:rPr lang="de-DE" sz="1600" b="1" dirty="0" err="1">
                <a:latin typeface="+mn-lt"/>
              </a:rPr>
              <a:t>Nutzer:in</a:t>
            </a:r>
            <a:endParaRPr lang="de-DE" sz="1600" b="1" dirty="0">
              <a:latin typeface="+mn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323C1E6-9B63-4DB9-A09E-E9C1659C0A66}"/>
              </a:ext>
            </a:extLst>
          </p:cNvPr>
          <p:cNvSpPr txBox="1"/>
          <p:nvPr userDrawn="1"/>
        </p:nvSpPr>
        <p:spPr>
          <a:xfrm>
            <a:off x="3829239" y="5120414"/>
            <a:ext cx="1858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Bezahlmethoden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A0CD023-3603-76E6-08E5-1737F2212202}"/>
              </a:ext>
            </a:extLst>
          </p:cNvPr>
          <p:cNvSpPr txBox="1"/>
          <p:nvPr userDrawn="1"/>
        </p:nvSpPr>
        <p:spPr>
          <a:xfrm>
            <a:off x="515343" y="3959895"/>
            <a:ext cx="2316105" cy="338554"/>
          </a:xfrm>
          <a:prstGeom prst="rect">
            <a:avLst/>
          </a:prstGeom>
          <a:solidFill>
            <a:srgbClr val="A71A75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Refinanzierung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2E05E43-43F1-CB39-A807-0EA439DBA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2288" y="2170113"/>
            <a:ext cx="2296611" cy="3693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D770E48D-2EDF-4DE0-F9EE-7996A63607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2679395"/>
            <a:ext cx="2296611" cy="3693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692C48B8-0002-B5D7-22D8-9EA0B43F9B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2288" y="3171305"/>
            <a:ext cx="2296611" cy="3693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99FEF5E7-A8CA-CC3A-013E-F8CB8E7503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288" y="4392287"/>
            <a:ext cx="2296611" cy="369332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90AE0A01-12E5-0886-B31E-A98E449B66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8942" y="5523189"/>
            <a:ext cx="1762507" cy="369332"/>
          </a:xfr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5C18DB2C-028E-0816-478B-187195B6EC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50239" y="5532001"/>
            <a:ext cx="1762507" cy="369332"/>
          </a:xfr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29D3D8A9-5046-6614-ABDA-92B86FF788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1536" y="5523189"/>
            <a:ext cx="1762507" cy="369332"/>
          </a:xfr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5114478E-7544-84EA-60E4-877A68A31F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12833" y="5532001"/>
            <a:ext cx="1762507" cy="369332"/>
          </a:xfr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5" name="Textplatzhalter 13">
            <a:extLst>
              <a:ext uri="{FF2B5EF4-FFF2-40B4-BE49-F238E27FC236}">
                <a16:creationId xmlns:a16="http://schemas.microsoft.com/office/drawing/2014/main" id="{79B52494-E07A-1335-FDAC-3331A5B490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87855" y="3524102"/>
            <a:ext cx="3054538" cy="3693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FDBF2828-C669-DE60-C4E6-5282D7F92D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7855" y="4033384"/>
            <a:ext cx="3054538" cy="3693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E828CB31-720D-FDC0-C0CD-3E4D3D3792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87855" y="4525294"/>
            <a:ext cx="3054538" cy="36933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8" name="Textplatzhalter 13">
            <a:extLst>
              <a:ext uri="{FF2B5EF4-FFF2-40B4-BE49-F238E27FC236}">
                <a16:creationId xmlns:a16="http://schemas.microsoft.com/office/drawing/2014/main" id="{BD34BC3D-01D2-8AC6-DAB7-B4E1BDDCF1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9291" y="2181600"/>
            <a:ext cx="2409592" cy="369332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384608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8BBCFECF-D5D6-2E58-231C-52A9CF243EC2}"/>
              </a:ext>
            </a:extLst>
          </p:cNvPr>
          <p:cNvSpPr/>
          <p:nvPr userDrawn="1"/>
        </p:nvSpPr>
        <p:spPr bwMode="auto">
          <a:xfrm>
            <a:off x="2908910" y="1629594"/>
            <a:ext cx="3194054" cy="3194054"/>
          </a:xfrm>
          <a:prstGeom prst="ellipse">
            <a:avLst/>
          </a:prstGeom>
          <a:solidFill>
            <a:srgbClr val="CBCED3">
              <a:alpha val="3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8A2080D-C8A1-BFD2-9C1E-601504182A55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Gewalt und Jugendmedienschutz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653E120-9931-0B46-7706-DFB118CBA1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111302" y="1752718"/>
            <a:ext cx="2609251" cy="260925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B3D9D08-5C15-7F80-70AF-A9CA457CADEB}"/>
              </a:ext>
            </a:extLst>
          </p:cNvPr>
          <p:cNvSpPr txBox="1"/>
          <p:nvPr userDrawn="1"/>
        </p:nvSpPr>
        <p:spPr>
          <a:xfrm>
            <a:off x="451245" y="1274667"/>
            <a:ext cx="3716504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Wann gilt ein Spiel als gewalthaltig?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FBC734-D987-5D6D-DAD0-4B8DD6A3A7AA}"/>
              </a:ext>
            </a:extLst>
          </p:cNvPr>
          <p:cNvSpPr txBox="1"/>
          <p:nvPr userDrawn="1"/>
        </p:nvSpPr>
        <p:spPr>
          <a:xfrm>
            <a:off x="5720553" y="1261238"/>
            <a:ext cx="3011861" cy="338554"/>
          </a:xfrm>
          <a:prstGeom prst="rect">
            <a:avLst/>
          </a:prstGeom>
          <a:solidFill>
            <a:srgbClr val="A71A75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Was ist Gewalt?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62F1287-FBAC-F5B8-9189-4CCAD4545255}"/>
              </a:ext>
            </a:extLst>
          </p:cNvPr>
          <p:cNvSpPr txBox="1"/>
          <p:nvPr userDrawn="1"/>
        </p:nvSpPr>
        <p:spPr>
          <a:xfrm>
            <a:off x="5741335" y="3334279"/>
            <a:ext cx="2977877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Gewalt in digitalen Spielen</a:t>
            </a:r>
          </a:p>
        </p:txBody>
      </p:sp>
      <p:sp>
        <p:nvSpPr>
          <p:cNvPr id="2" name="Textplatzhalter 13">
            <a:extLst>
              <a:ext uri="{FF2B5EF4-FFF2-40B4-BE49-F238E27FC236}">
                <a16:creationId xmlns:a16="http://schemas.microsoft.com/office/drawing/2014/main" id="{FCBD3AE4-20AB-79CF-03A2-A6560D085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280" y="1784416"/>
            <a:ext cx="2745359" cy="6552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" name="Textplatzhalter 13">
            <a:extLst>
              <a:ext uri="{FF2B5EF4-FFF2-40B4-BE49-F238E27FC236}">
                <a16:creationId xmlns:a16="http://schemas.microsoft.com/office/drawing/2014/main" id="{F81918A9-A9CB-214F-6A32-E0C846EE65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2280" y="2529694"/>
            <a:ext cx="2745359" cy="6552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3D15DBC4-8ACB-2DEE-2A51-B130D55CA7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280" y="3269581"/>
            <a:ext cx="2745359" cy="6552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063D20A-CDC2-CBDD-FB63-4BBFA82D09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280" y="4034666"/>
            <a:ext cx="2745359" cy="6552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B965AB76-C0C6-15D2-FB13-4B1006594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280" y="4779944"/>
            <a:ext cx="2745359" cy="65526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51FB0065-EDB7-965C-A380-B9F9422AA1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3" y="1757558"/>
            <a:ext cx="2977877" cy="1042166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7" name="Textplatzhalter 13">
            <a:extLst>
              <a:ext uri="{FF2B5EF4-FFF2-40B4-BE49-F238E27FC236}">
                <a16:creationId xmlns:a16="http://schemas.microsoft.com/office/drawing/2014/main" id="{60CE12E3-A9D9-C78D-3192-0809357D7F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8456" y="3789136"/>
            <a:ext cx="2949974" cy="84976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8" name="Textplatzhalter 13">
            <a:extLst>
              <a:ext uri="{FF2B5EF4-FFF2-40B4-BE49-F238E27FC236}">
                <a16:creationId xmlns:a16="http://schemas.microsoft.com/office/drawing/2014/main" id="{A0266745-3A5E-C832-1C91-60F537D0D1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8456" y="4712658"/>
            <a:ext cx="2949974" cy="84976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26789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A2080D-C8A1-BFD2-9C1E-601504182A55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Gewalt und Jugendmedienschutz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FBC734-D987-5D6D-DAD0-4B8DD6A3A7AA}"/>
              </a:ext>
            </a:extLst>
          </p:cNvPr>
          <p:cNvSpPr txBox="1"/>
          <p:nvPr userDrawn="1"/>
        </p:nvSpPr>
        <p:spPr>
          <a:xfrm>
            <a:off x="477339" y="1542803"/>
            <a:ext cx="3735469" cy="307777"/>
          </a:xfrm>
          <a:prstGeom prst="rect">
            <a:avLst/>
          </a:prstGeom>
          <a:solidFill>
            <a:srgbClr val="A71A75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+mn-lt"/>
              </a:rPr>
              <a:t>Emotionen, die eher nur mich betreffen</a:t>
            </a:r>
            <a:endParaRPr lang="de-DE" sz="1600" b="1" dirty="0">
              <a:latin typeface="+mn-lt"/>
            </a:endParaRPr>
          </a:p>
        </p:txBody>
      </p: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DFA5BF6F-6809-BD4F-F0E8-695EEEFE1C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339" y="1982882"/>
            <a:ext cx="3735469" cy="612000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F9E11416-086E-87B4-0F21-8CADC23B57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7339" y="2657957"/>
            <a:ext cx="3735469" cy="612000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5" name="Textplatzhalter 13">
            <a:extLst>
              <a:ext uri="{FF2B5EF4-FFF2-40B4-BE49-F238E27FC236}">
                <a16:creationId xmlns:a16="http://schemas.microsoft.com/office/drawing/2014/main" id="{D662BCC9-1507-C26A-410B-483EEE153A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339" y="3333032"/>
            <a:ext cx="3735469" cy="612000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DE5E59D-B15A-3954-DD53-76E1B52C82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7339" y="4008107"/>
            <a:ext cx="3735469" cy="612000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B8A2A381-D4A1-B361-4D0D-E44F965B77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7339" y="4683182"/>
            <a:ext cx="3735469" cy="612000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8" name="Textplatzhalter 13">
            <a:extLst>
              <a:ext uri="{FF2B5EF4-FFF2-40B4-BE49-F238E27FC236}">
                <a16:creationId xmlns:a16="http://schemas.microsoft.com/office/drawing/2014/main" id="{01B3B2B3-F736-1D45-7797-AD84D811A8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7339" y="5360272"/>
            <a:ext cx="3735469" cy="612000"/>
          </a:xfrm>
          <a:solidFill>
            <a:srgbClr val="EAC4E4">
              <a:alpha val="50000"/>
            </a:srgbClr>
          </a:solidFill>
          <a:ln>
            <a:solidFill>
              <a:srgbClr val="A71A75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5C929A7-05CE-EF26-7DEA-D89193A465F5}"/>
              </a:ext>
            </a:extLst>
          </p:cNvPr>
          <p:cNvSpPr txBox="1"/>
          <p:nvPr userDrawn="1"/>
        </p:nvSpPr>
        <p:spPr>
          <a:xfrm>
            <a:off x="381617" y="1073987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Emotionen, die Gewalt in digitalen Spielen auslösen können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8069894-20F1-3BD8-F808-7DACADA27CD5}"/>
              </a:ext>
            </a:extLst>
          </p:cNvPr>
          <p:cNvSpPr txBox="1"/>
          <p:nvPr userDrawn="1"/>
        </p:nvSpPr>
        <p:spPr>
          <a:xfrm>
            <a:off x="4797819" y="1542803"/>
            <a:ext cx="388234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+mn-lt"/>
              </a:rPr>
              <a:t>Emotionen, die auch mein Umfeld betreffen</a:t>
            </a:r>
          </a:p>
        </p:txBody>
      </p:sp>
      <p:sp>
        <p:nvSpPr>
          <p:cNvPr id="31" name="Textplatzhalter 13">
            <a:extLst>
              <a:ext uri="{FF2B5EF4-FFF2-40B4-BE49-F238E27FC236}">
                <a16:creationId xmlns:a16="http://schemas.microsoft.com/office/drawing/2014/main" id="{BFA482B2-1BDB-1230-077E-F97C5E892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7820" y="1962699"/>
            <a:ext cx="3870430" cy="612000"/>
          </a:xfrm>
          <a:solidFill>
            <a:schemeClr val="accent4">
              <a:lumMod val="20000"/>
              <a:lumOff val="80000"/>
              <a:alpha val="47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2" name="Textplatzhalter 13">
            <a:extLst>
              <a:ext uri="{FF2B5EF4-FFF2-40B4-BE49-F238E27FC236}">
                <a16:creationId xmlns:a16="http://schemas.microsoft.com/office/drawing/2014/main" id="{9978BD3A-DC53-E8AD-134F-E3609559CF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7820" y="2637774"/>
            <a:ext cx="3870430" cy="612000"/>
          </a:xfrm>
          <a:solidFill>
            <a:schemeClr val="accent4">
              <a:lumMod val="20000"/>
              <a:lumOff val="80000"/>
              <a:alpha val="47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3" name="Textplatzhalter 13">
            <a:extLst>
              <a:ext uri="{FF2B5EF4-FFF2-40B4-BE49-F238E27FC236}">
                <a16:creationId xmlns:a16="http://schemas.microsoft.com/office/drawing/2014/main" id="{6A82946F-FF6C-BF18-DCB8-6AFDD54966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7820" y="3312849"/>
            <a:ext cx="3870430" cy="612000"/>
          </a:xfrm>
          <a:solidFill>
            <a:schemeClr val="accent4">
              <a:lumMod val="20000"/>
              <a:lumOff val="80000"/>
              <a:alpha val="47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4" name="Textplatzhalter 13">
            <a:extLst>
              <a:ext uri="{FF2B5EF4-FFF2-40B4-BE49-F238E27FC236}">
                <a16:creationId xmlns:a16="http://schemas.microsoft.com/office/drawing/2014/main" id="{BEA1BC52-A5A2-0680-591E-2AEB76FF93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7820" y="3987924"/>
            <a:ext cx="3870430" cy="612000"/>
          </a:xfrm>
          <a:solidFill>
            <a:schemeClr val="accent4">
              <a:lumMod val="20000"/>
              <a:lumOff val="80000"/>
              <a:alpha val="47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5" name="Textplatzhalter 13">
            <a:extLst>
              <a:ext uri="{FF2B5EF4-FFF2-40B4-BE49-F238E27FC236}">
                <a16:creationId xmlns:a16="http://schemas.microsoft.com/office/drawing/2014/main" id="{BF73AB70-0863-D596-F16E-1146503B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7820" y="4662999"/>
            <a:ext cx="3870430" cy="612000"/>
          </a:xfrm>
          <a:solidFill>
            <a:schemeClr val="accent4">
              <a:lumMod val="20000"/>
              <a:lumOff val="80000"/>
              <a:alpha val="47000"/>
            </a:schemeClr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5148D108-3392-06BC-F6D5-7D7AEF195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64114" y="4509914"/>
            <a:ext cx="1518846" cy="1518846"/>
          </a:xfrm>
          <a:prstGeom prst="rect">
            <a:avLst/>
          </a:prstGeom>
        </p:spPr>
      </p:pic>
      <p:pic>
        <p:nvPicPr>
          <p:cNvPr id="40" name="Grafik 39" descr="Ein Bild, das Text, Vektorgrafiken enthält.&#10;&#10;Automatisch generierte Beschreibung">
            <a:extLst>
              <a:ext uri="{FF2B5EF4-FFF2-40B4-BE49-F238E27FC236}">
                <a16:creationId xmlns:a16="http://schemas.microsoft.com/office/drawing/2014/main" id="{D98F9DD1-FA18-4C6D-16E9-8681F7078A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37" y="5004969"/>
            <a:ext cx="711132" cy="10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A2080D-C8A1-BFD2-9C1E-601504182A55}"/>
              </a:ext>
            </a:extLst>
          </p:cNvPr>
          <p:cNvSpPr txBox="1"/>
          <p:nvPr userDrawn="1"/>
        </p:nvSpPr>
        <p:spPr>
          <a:xfrm>
            <a:off x="387329" y="549474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Tafelbild: Gewalt und Jugendmedienschutz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5C929A7-05CE-EF26-7DEA-D89193A465F5}"/>
              </a:ext>
            </a:extLst>
          </p:cNvPr>
          <p:cNvSpPr txBox="1"/>
          <p:nvPr userDrawn="1"/>
        </p:nvSpPr>
        <p:spPr>
          <a:xfrm>
            <a:off x="381617" y="1073987"/>
            <a:ext cx="829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b="1" dirty="0">
                <a:solidFill>
                  <a:schemeClr val="tx2"/>
                </a:solidFill>
              </a:rPr>
              <a:t>Warum Jugendschutz wichtig ist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8069894-20F1-3BD8-F808-7DACADA27CD5}"/>
              </a:ext>
            </a:extLst>
          </p:cNvPr>
          <p:cNvSpPr txBox="1"/>
          <p:nvPr userDrawn="1"/>
        </p:nvSpPr>
        <p:spPr>
          <a:xfrm>
            <a:off x="461906" y="1549772"/>
            <a:ext cx="698159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+mn-lt"/>
              </a:rPr>
              <a:t>Wozu gibt es Jugendmedienschutz?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384E5FF-F4D9-0B2B-7E1D-2D52146112BF}"/>
              </a:ext>
            </a:extLst>
          </p:cNvPr>
          <p:cNvSpPr txBox="1"/>
          <p:nvPr userDrawn="1"/>
        </p:nvSpPr>
        <p:spPr>
          <a:xfrm>
            <a:off x="461907" y="1857549"/>
            <a:ext cx="698159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Negative Emotionen, die durch Gewalt in digitalen Spielen ausgelöst werden, können zu kurz- 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und langfristigen Problemen führen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Niemand sollte aus Versehen mit Gewaltdarstellungen in Kontakt kommen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Damit Kinder und Jugendliche angstfrei aufwachsen können, sind sie vor negativen Einflüssen </a:t>
            </a:r>
            <a:b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</a:b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(z. B. nicht altersgerechte Darstellung von Gewalt) zu schützen</a:t>
            </a:r>
            <a:endParaRPr lang="de-DE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24FCFA8-8E50-FE15-5E1C-11EB047296C2}"/>
              </a:ext>
            </a:extLst>
          </p:cNvPr>
          <p:cNvSpPr txBox="1"/>
          <p:nvPr userDrawn="1"/>
        </p:nvSpPr>
        <p:spPr>
          <a:xfrm>
            <a:off x="452297" y="3018727"/>
            <a:ext cx="6991204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+mn-lt"/>
              </a:rPr>
              <a:t>Gewalt wird unterschiedlich bewertet, aber Jugendmedienschutz gilt für alle!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C137639-7FD5-235C-FE45-5C3B2DC74FC3}"/>
              </a:ext>
            </a:extLst>
          </p:cNvPr>
          <p:cNvSpPr txBox="1"/>
          <p:nvPr userDrawn="1"/>
        </p:nvSpPr>
        <p:spPr>
          <a:xfrm>
            <a:off x="452296" y="3326504"/>
            <a:ext cx="699120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Die Altersfreigaben der FSK und USK zeigen zwar auf, ab welchem Alter die Nutzung 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unbedenklich im Sinne des Jugendschutzes ist, sind aber keine pädagogischen Empfehlungen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Die Erziehenden müssen beurteilen, ob bestimmte Inhalte für ihr Kind geeignet sind oder nicht – 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wie viel sie ihm zutrauen oder zumuten können.</a:t>
            </a:r>
            <a:endParaRPr lang="de-DE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B62092-B781-196D-8B2A-57C92AEAE906}"/>
              </a:ext>
            </a:extLst>
          </p:cNvPr>
          <p:cNvSpPr txBox="1"/>
          <p:nvPr userDrawn="1"/>
        </p:nvSpPr>
        <p:spPr>
          <a:xfrm>
            <a:off x="461907" y="4311599"/>
            <a:ext cx="6991207" cy="307777"/>
          </a:xfrm>
          <a:prstGeom prst="rect">
            <a:avLst/>
          </a:prstGeom>
          <a:solidFill>
            <a:srgbClr val="A71A75"/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+mn-lt"/>
              </a:rPr>
              <a:t>Wer ist für Jugendmedienschutz bei digitalen Spielen in Deutschland zuständig?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5F3533B-9FB2-0E0A-6CFA-386A3AEB49AD}"/>
              </a:ext>
            </a:extLst>
          </p:cNvPr>
          <p:cNvSpPr txBox="1"/>
          <p:nvPr userDrawn="1"/>
        </p:nvSpPr>
        <p:spPr>
          <a:xfrm>
            <a:off x="461907" y="4619376"/>
            <a:ext cx="6991206" cy="830997"/>
          </a:xfrm>
          <a:prstGeom prst="rect">
            <a:avLst/>
          </a:prstGeom>
          <a:solidFill>
            <a:srgbClr val="EAC4E4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www.usk.de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www.bzkj.de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www.fsm.de</a:t>
            </a:r>
          </a:p>
          <a:p>
            <a:pPr marL="180000" indent="-180000">
              <a:buFont typeface="Arial" panose="020B0604020202020204" pitchFamily="34" charset="0"/>
              <a:buChar char="»"/>
            </a:pPr>
            <a:r>
              <a:rPr lang="de-DE" sz="120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www.kjm-online.de</a:t>
            </a:r>
            <a:endParaRPr lang="de-DE" sz="12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6220056-5EAF-5ECE-CF40-CC623BB62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17688" y="1910187"/>
            <a:ext cx="429868" cy="8938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3E6922-4B9B-EBB4-7073-A25779B9CE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23" y="4498941"/>
            <a:ext cx="1039758" cy="8645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9DC386-DACA-2482-232C-E39D6C4421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123" y="3559763"/>
            <a:ext cx="1445305" cy="5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3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  <p:sp>
        <p:nvSpPr>
          <p:cNvPr id="9" name="Rectangle 40">
            <a:extLst>
              <a:ext uri="{FF2B5EF4-FFF2-40B4-BE49-F238E27FC236}">
                <a16:creationId xmlns:a16="http://schemas.microsoft.com/office/drawing/2014/main" id="{0858243A-CACB-408F-81B5-9C796C561E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95424" y="62378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Rectangle 40">
            <a:extLst>
              <a:ext uri="{FF2B5EF4-FFF2-40B4-BE49-F238E27FC236}">
                <a16:creationId xmlns:a16="http://schemas.microsoft.com/office/drawing/2014/main" id="{7740E060-C21C-43A4-B41B-9F77ADB0765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237832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chemeClr val="tx2"/>
                </a:solidFill>
              </a:rPr>
              <a:t>Seite </a:t>
            </a:r>
            <a:fld id="{B5447626-1553-4A18-BC71-2D7C38194047}" type="slidenum">
              <a:rPr lang="de-DE" smtClean="0">
                <a:solidFill>
                  <a:schemeClr val="tx2"/>
                </a:solidFill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>
                <a:solidFill>
                  <a:schemeClr val="tx2"/>
                </a:solidFill>
              </a:rPr>
              <a:t> | </a:t>
            </a:r>
            <a:r>
              <a:rPr lang="de-DE" sz="800" b="0" i="0" u="none" strike="noStrike" kern="1200" baseline="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EF8E16-C677-9A54-31AC-767645E1EA68}"/>
              </a:ext>
            </a:extLst>
          </p:cNvPr>
          <p:cNvSpPr txBox="1"/>
          <p:nvPr userDrawn="1"/>
        </p:nvSpPr>
        <p:spPr>
          <a:xfrm>
            <a:off x="387585" y="317480"/>
            <a:ext cx="4050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</a:rPr>
              <a:t>Medienführerschein Werkstatt: Digitale Spiele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3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32" r:id="rId10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 baseline="0">
          <a:solidFill>
            <a:schemeClr val="tx2">
              <a:lumMod val="95000"/>
              <a:lumOff val="5000"/>
            </a:schemeClr>
          </a:solidFill>
          <a:latin typeface="Calibri" panose="020F0502020204030204" pitchFamily="34" charset="0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48FC7A88-78DA-4EC3-A1E1-F074DF38E4F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66863" y="1654176"/>
          <a:ext cx="7281406" cy="389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rbeitsblatt" r:id="rId3" imgW="9662219" imgH="5173770" progId="Excel.Sheet.12">
                  <p:embed/>
                </p:oleObj>
              </mc:Choice>
              <mc:Fallback>
                <p:oleObj name="Arbeitsblatt" r:id="rId3" imgW="9662219" imgH="517377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48FC7A88-78DA-4EC3-A1E1-F074DF38E4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6863" y="1654176"/>
                        <a:ext cx="7281406" cy="389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1467449" y="4494763"/>
            <a:ext cx="6111041" cy="1410306"/>
            <a:chOff x="2405263" y="4341483"/>
            <a:chExt cx="8377042" cy="162470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649" y="4981098"/>
              <a:ext cx="7140648" cy="802319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2405263" y="4341483"/>
              <a:ext cx="8377042" cy="49639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JIM 2021: Digitale Spiele: Nutzungsfrequenz- </a:t>
              </a:r>
            </a:p>
            <a:p>
              <a:r>
                <a:rPr lang="de-DE" sz="1100" b="1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Computer-, Konsolen-, Tablet- und </a:t>
              </a:r>
              <a:r>
                <a:rPr lang="de-DE" sz="1100" b="1" dirty="0" err="1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Smartphonespiele</a:t>
              </a:r>
              <a:r>
                <a:rPr lang="de-DE" sz="1100" b="1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 (netto</a:t>
              </a:r>
              <a:r>
                <a:rPr lang="de-DE" sz="900" b="1" dirty="0">
                  <a:solidFill>
                    <a:schemeClr val="tx2"/>
                  </a:solidFill>
                  <a:latin typeface="+mn-lt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28649" y="5739355"/>
              <a:ext cx="7140648" cy="226832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692">
            <a:off x="5937956" y="2139659"/>
            <a:ext cx="2848618" cy="284861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467449" y="1124785"/>
            <a:ext cx="3250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+mn-lt"/>
              </a:rPr>
              <a:t>Wie oft wird gespielt?</a:t>
            </a:r>
          </a:p>
        </p:txBody>
      </p:sp>
    </p:spTree>
    <p:extLst>
      <p:ext uri="{BB962C8B-B14F-4D97-AF65-F5344CB8AC3E}">
        <p14:creationId xmlns:p14="http://schemas.microsoft.com/office/powerpoint/2010/main" val="178042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14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2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FAEA800C-A807-421F-9712-3E31D01C524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593056" y="1529141"/>
          <a:ext cx="5959475" cy="34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rbeitsblatt" r:id="rId3" imgW="7307624" imgH="4213650" progId="Excel.Sheet.12">
                  <p:embed/>
                </p:oleObj>
              </mc:Choice>
              <mc:Fallback>
                <p:oleObj name="Arbeitsblatt" r:id="rId3" imgW="7307624" imgH="4213650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FAEA800C-A807-421F-9712-3E31D01C52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3056" y="1529141"/>
                        <a:ext cx="5959475" cy="343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378395" y="4824948"/>
            <a:ext cx="654309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JIM 2021: Digitale Spiele: Nutzungsdauer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49" y="5096273"/>
            <a:ext cx="6543099" cy="69957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49" y="5795850"/>
            <a:ext cx="6543099" cy="1830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4972">
            <a:off x="6609097" y="2760278"/>
            <a:ext cx="2773483" cy="277348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9B88292-C7EF-1AC6-B13E-7B15A66AA09C}"/>
              </a:ext>
            </a:extLst>
          </p:cNvPr>
          <p:cNvSpPr txBox="1"/>
          <p:nvPr/>
        </p:nvSpPr>
        <p:spPr>
          <a:xfrm>
            <a:off x="1467449" y="1124785"/>
            <a:ext cx="3250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2"/>
                </a:solidFill>
                <a:latin typeface="+mn-lt"/>
              </a:rPr>
              <a:t>Wie lange wird gespielt?</a:t>
            </a:r>
          </a:p>
        </p:txBody>
      </p:sp>
    </p:spTree>
    <p:extLst>
      <p:ext uri="{BB962C8B-B14F-4D97-AF65-F5344CB8AC3E}">
        <p14:creationId xmlns:p14="http://schemas.microsoft.com/office/powerpoint/2010/main" val="424315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16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B48839A-A8DB-C82A-88C1-639D88A4BF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DE6CD2-E343-19DE-F86D-F86DFADAA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FE65BE-12F3-18F6-2DFC-CFB84233E9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3C4A65-FDFA-7DAA-BFFC-182A47898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C3F6C66-EC28-0825-99DA-374CDEB2B3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3F71E6B-5B4C-ABDE-E8F5-C8FB716E19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6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4ECD620-A9F7-85D7-449F-5953D0C9AC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1E25D9B-F253-0282-0E9B-76AB323A12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14E12AC-E42C-16A0-E866-B4D758772D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028C14-41E6-9DC9-5263-6B5CB5A0E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48B12FF-8BE1-5493-C5B4-C72949236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9460065A-03F0-DA5C-7E32-C5B43F7811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13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3100995-EACB-23F4-BD76-D4C0C8D43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6DD3E78-9DF0-23A7-A418-A2692B4BC0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B674AFA-8B18-FBF7-FE13-C046B141F3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35F0DB8A-A80F-6766-B30C-F00A7B73B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57A447AC-74D2-6701-6D3C-4EA8CBB5E7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96A1FE9B-67CA-E446-0087-575C83FDB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05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C6B82662-60CD-B5E7-0863-EA9E4211C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F790A474-01BF-2F0A-D0C2-BDF2664158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8604D379-814D-65FA-1FE4-80826EFCA1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3CB68C80-5463-CE38-2A9C-7DF0A085A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A48C137B-838B-9160-920E-E8E8E84FC1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1" name="Textplatzhalter 50">
            <a:extLst>
              <a:ext uri="{FF2B5EF4-FFF2-40B4-BE49-F238E27FC236}">
                <a16:creationId xmlns:a16="http://schemas.microsoft.com/office/drawing/2014/main" id="{BD5B2398-E2E5-C100-F049-100D9FA55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2" name="Textplatzhalter 51">
            <a:extLst>
              <a:ext uri="{FF2B5EF4-FFF2-40B4-BE49-F238E27FC236}">
                <a16:creationId xmlns:a16="http://schemas.microsoft.com/office/drawing/2014/main" id="{FBD8A067-B5EC-AE86-C874-03A5B68C6A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3" name="Textplatzhalter 52">
            <a:extLst>
              <a:ext uri="{FF2B5EF4-FFF2-40B4-BE49-F238E27FC236}">
                <a16:creationId xmlns:a16="http://schemas.microsoft.com/office/drawing/2014/main" id="{A74A511E-48DA-3E43-1F91-E7669AA614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5F757481-774A-40EF-5AA3-B0DB8D3FE4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5" name="Textplatzhalter 54">
            <a:extLst>
              <a:ext uri="{FF2B5EF4-FFF2-40B4-BE49-F238E27FC236}">
                <a16:creationId xmlns:a16="http://schemas.microsoft.com/office/drawing/2014/main" id="{36646DB8-244F-C29F-F7E0-CE7AE3E6A4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6" name="Textplatzhalter 55">
            <a:extLst>
              <a:ext uri="{FF2B5EF4-FFF2-40B4-BE49-F238E27FC236}">
                <a16:creationId xmlns:a16="http://schemas.microsoft.com/office/drawing/2014/main" id="{1A810490-56B8-DB17-6059-38A89B88DC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7" name="Textplatzhalter 56">
            <a:extLst>
              <a:ext uri="{FF2B5EF4-FFF2-40B4-BE49-F238E27FC236}">
                <a16:creationId xmlns:a16="http://schemas.microsoft.com/office/drawing/2014/main" id="{A1A34206-613A-1C0E-AB83-523B174B4C3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10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85EC193-ECF8-CD5D-C08E-D84D83AC1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C694308-A1E0-4C32-FF24-DC198551A5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9C8E87D-6BAC-0CF5-5525-7DDC7F0E71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0D6D1185-1AE3-599D-BC04-766D7D0EC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0B7E926-D8F1-E9A2-F0A2-D5D086F8D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2BB22CC-8121-3B9C-CED5-537B7CBD5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F72C297-110B-DEEE-1F45-09826D1E09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6F70095-850A-5982-0409-6C48F557F4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01C2D3D-3C2D-8428-7DD1-00CE4D9055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D9A0A21D-4E3C-DBBD-5B29-6735F5AC36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FC6CB979-D8C5-5BA2-CFFD-511EBF827A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9D0EA0C8-F06C-17EF-0A3F-F0560384B2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C0AD2652-0084-B79C-F60A-634C163B302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E3735604-8663-8B75-C85C-8727A53CB5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10EA5F8F-1227-2F23-A9A8-C3B7FA36C3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0D982079-60D2-B14A-3109-837C6A8F97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E11B81E-D7F8-068D-53C3-AD17C5C757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50A94ADB-17D3-E74B-64B9-04DFA75D5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8408EAF7-A925-7626-B11F-9F9EAF2501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873735"/>
      </p:ext>
    </p:extLst>
  </p:cSld>
  <p:clrMapOvr>
    <a:masterClrMapping/>
  </p:clrMapOvr>
</p:sld>
</file>

<file path=ppt/theme/theme1.xml><?xml version="1.0" encoding="utf-8"?>
<a:theme xmlns:a="http://schemas.openxmlformats.org/drawingml/2006/main" name="BLM ">
  <a:themeElements>
    <a:clrScheme name="AfED">
      <a:dk1>
        <a:srgbClr val="FFFFFF"/>
      </a:dk1>
      <a:lt1>
        <a:srgbClr val="FFFFFF"/>
      </a:lt1>
      <a:dk2>
        <a:srgbClr val="000000"/>
      </a:dk2>
      <a:lt2>
        <a:srgbClr val="3C3D3E"/>
      </a:lt2>
      <a:accent1>
        <a:srgbClr val="003F63"/>
      </a:accent1>
      <a:accent2>
        <a:srgbClr val="E67316"/>
      </a:accent2>
      <a:accent3>
        <a:srgbClr val="4F7EA2"/>
      </a:accent3>
      <a:accent4>
        <a:srgbClr val="87A4C1"/>
      </a:accent4>
      <a:accent5>
        <a:srgbClr val="C1CFE0"/>
      </a:accent5>
      <a:accent6>
        <a:srgbClr val="D7D9E5"/>
      </a:accent6>
      <a:hlink>
        <a:srgbClr val="E6E7EF"/>
      </a:hlink>
      <a:folHlink>
        <a:srgbClr val="B2B2B2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42F167284AB145B9354EBFCDD9D776" ma:contentTypeVersion="10" ma:contentTypeDescription="Ein neues Dokument erstellen." ma:contentTypeScope="" ma:versionID="2f489ef3d4439a76067e0f107ab6d686">
  <xsd:schema xmlns:xsd="http://www.w3.org/2001/XMLSchema" xmlns:xs="http://www.w3.org/2001/XMLSchema" xmlns:p="http://schemas.microsoft.com/office/2006/metadata/properties" xmlns:ns3="2fd0e42c-fa40-4aa7-9bda-0275f7ed5d61" xmlns:ns4="119edbae-e113-4cdf-8d60-5ffa90006de1" targetNamespace="http://schemas.microsoft.com/office/2006/metadata/properties" ma:root="true" ma:fieldsID="92dadddad8485f3c437723a267fc68cf" ns3:_="" ns4:_="">
    <xsd:import namespace="2fd0e42c-fa40-4aa7-9bda-0275f7ed5d61"/>
    <xsd:import namespace="119edbae-e113-4cdf-8d60-5ffa90006d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0e42c-fa40-4aa7-9bda-0275f7ed5d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Freigabehinweis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dbae-e113-4cdf-8d60-5ffa90006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BB383C-2A85-4161-BA7D-017CF7D86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d0e42c-fa40-4aa7-9bda-0275f7ed5d61"/>
    <ds:schemaRef ds:uri="119edbae-e113-4cdf-8d60-5ffa90006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E5A633-C286-4D0E-8317-D75F6E876C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D1AA73-4ECE-46D3-9E30-95BFD00885D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119edbae-e113-4cdf-8d60-5ffa90006de1"/>
    <ds:schemaRef ds:uri="http://schemas.microsoft.com/office/2006/metadata/properties"/>
    <ds:schemaRef ds:uri="http://purl.org/dc/elements/1.1/"/>
    <ds:schemaRef ds:uri="2fd0e42c-fa40-4aa7-9bda-0275f7ed5d61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Benutzerdefiniert</PresentationFormat>
  <Paragraphs>6</Paragraphs>
  <Slides>11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</vt:lpstr>
      <vt:lpstr>Wingdings</vt:lpstr>
      <vt:lpstr>BLM 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SCHUFA Masterlayout</dc:subject>
  <dc:creator>Helliwood media &amp; education</dc:creator>
  <cp:lastModifiedBy>Hirschbolz Simone</cp:lastModifiedBy>
  <cp:revision>549</cp:revision>
  <cp:lastPrinted>2013-07-01T08:57:45Z</cp:lastPrinted>
  <dcterms:created xsi:type="dcterms:W3CDTF">2008-07-07T09:25:06Z</dcterms:created>
  <dcterms:modified xsi:type="dcterms:W3CDTF">2023-04-25T12:09:02Z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0x0101005942F167284AB145B9354EBFCDD9D776</vt:lpwstr>
  </property>
</Properties>
</file>