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742" r:id="rId2"/>
  </p:sldMasterIdLst>
  <p:notesMasterIdLst>
    <p:notesMasterId r:id="rId30"/>
  </p:notesMasterIdLst>
  <p:handoutMasterIdLst>
    <p:handoutMasterId r:id="rId31"/>
  </p:handoutMasterIdLst>
  <p:sldIdLst>
    <p:sldId id="347" r:id="rId3"/>
    <p:sldId id="348" r:id="rId4"/>
    <p:sldId id="349" r:id="rId5"/>
    <p:sldId id="350" r:id="rId6"/>
    <p:sldId id="351" r:id="rId7"/>
    <p:sldId id="352" r:id="rId8"/>
    <p:sldId id="303" r:id="rId9"/>
    <p:sldId id="327" r:id="rId10"/>
    <p:sldId id="319" r:id="rId11"/>
    <p:sldId id="321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53" r:id="rId23"/>
    <p:sldId id="354" r:id="rId24"/>
    <p:sldId id="355" r:id="rId25"/>
    <p:sldId id="356" r:id="rId26"/>
    <p:sldId id="357" r:id="rId27"/>
    <p:sldId id="358" r:id="rId28"/>
    <p:sldId id="359" r:id="rId29"/>
  </p:sldIdLst>
  <p:sldSz cx="9145588" cy="6859588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00B0F0"/>
    <a:srgbClr val="1A1A1A"/>
    <a:srgbClr val="FFFFFF"/>
    <a:srgbClr val="D9F5FF"/>
    <a:srgbClr val="A3E7FF"/>
    <a:srgbClr val="000000"/>
    <a:srgbClr val="FF66FF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215" autoAdjust="0"/>
  </p:normalViewPr>
  <p:slideViewPr>
    <p:cSldViewPr snapToGrid="0" snapToObjects="1">
      <p:cViewPr varScale="1">
        <p:scale>
          <a:sx n="85" d="100"/>
          <a:sy n="85" d="100"/>
        </p:scale>
        <p:origin x="1032" y="84"/>
      </p:cViewPr>
      <p:guideLst>
        <p:guide orient="horz" pos="2161"/>
        <p:guide pos="2881"/>
        <p:guide pos="300"/>
      </p:guideLst>
    </p:cSldViewPr>
  </p:slideViewPr>
  <p:outlineViewPr>
    <p:cViewPr>
      <p:scale>
        <a:sx n="33" d="100"/>
        <a:sy n="33" d="100"/>
      </p:scale>
      <p:origin x="0" y="-10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 snapToGrid="0" snapToObjects="1">
      <p:cViewPr varScale="1">
        <p:scale>
          <a:sx n="77" d="100"/>
          <a:sy n="77" d="100"/>
        </p:scale>
        <p:origin x="2988" y="11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8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t" anchorCtr="0" compatLnSpc="1">
            <a:prstTxWarp prst="textNoShape">
              <a:avLst/>
            </a:prstTxWarp>
          </a:bodyPr>
          <a:lstStyle>
            <a:lvl1pPr defTabSz="92924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68" y="0"/>
            <a:ext cx="2944607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t" anchorCtr="0" compatLnSpc="1">
            <a:prstTxWarp prst="textNoShape">
              <a:avLst/>
            </a:prstTxWarp>
          </a:bodyPr>
          <a:lstStyle>
            <a:lvl1pPr algn="r" defTabSz="92924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439"/>
            <a:ext cx="2944608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b" anchorCtr="0" compatLnSpc="1">
            <a:prstTxWarp prst="textNoShape">
              <a:avLst/>
            </a:prstTxWarp>
          </a:bodyPr>
          <a:lstStyle>
            <a:lvl1pPr defTabSz="92924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68" y="9429439"/>
            <a:ext cx="2944607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b" anchorCtr="0" compatLnSpc="1">
            <a:prstTxWarp prst="textNoShape">
              <a:avLst/>
            </a:prstTxWarp>
          </a:bodyPr>
          <a:lstStyle>
            <a:lvl1pPr algn="r" defTabSz="929242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8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t" anchorCtr="0" compatLnSpc="1">
            <a:prstTxWarp prst="textNoShape">
              <a:avLst/>
            </a:prstTxWarp>
          </a:bodyPr>
          <a:lstStyle>
            <a:lvl1pPr defTabSz="92924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68" y="0"/>
            <a:ext cx="2944607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t" anchorCtr="0" compatLnSpc="1">
            <a:prstTxWarp prst="textNoShape">
              <a:avLst/>
            </a:prstTxWarp>
          </a:bodyPr>
          <a:lstStyle>
            <a:lvl1pPr algn="r" defTabSz="92924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4" y="4714720"/>
            <a:ext cx="5061191" cy="44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Textformatierung des Masters zu bearbeiten.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439"/>
            <a:ext cx="2944608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b" anchorCtr="0" compatLnSpc="1">
            <a:prstTxWarp prst="textNoShape">
              <a:avLst/>
            </a:prstTxWarp>
          </a:bodyPr>
          <a:lstStyle>
            <a:lvl1pPr defTabSz="929242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68" y="9429439"/>
            <a:ext cx="2944607" cy="4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2" tIns="46425" rIns="92852" bIns="46425" numCol="1" anchor="b" anchorCtr="0" compatLnSpc="1">
            <a:prstTxWarp prst="textNoShape">
              <a:avLst/>
            </a:prstTxWarp>
          </a:bodyPr>
          <a:lstStyle>
            <a:lvl1pPr algn="r" defTabSz="929242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345" indent="-283979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916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282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49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015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3381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747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114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702" indent="-172702" eaLnBrk="1" hangingPunct="1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9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56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2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345" indent="-283979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916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282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49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015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3381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747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114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2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702" indent="-172702" eaLnBrk="1" hangingPunct="1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5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2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65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345" indent="-283979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916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282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49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015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3381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747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114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7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b="1" dirty="0"/>
              <a:t>Vorschlag: Hier statt Logos Grafik aus dem Material einfügen?</a:t>
            </a:r>
          </a:p>
          <a:p>
            <a:endParaRPr lang="de-DE" dirty="0"/>
          </a:p>
          <a:p>
            <a:pPr marL="173949" indent="-173949">
              <a:buFont typeface="Symbol" panose="05050102010706020507" pitchFamily="18" charset="2"/>
              <a:buChar char="-"/>
            </a:pPr>
            <a:r>
              <a:rPr lang="de-DE" dirty="0"/>
              <a:t>Medienführerschein Bayern</a:t>
            </a:r>
          </a:p>
          <a:p>
            <a:pPr marL="173949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18275" lvl="1" indent="-173949">
              <a:buFont typeface="Symbol" panose="05050102010706020507" pitchFamily="18" charset="2"/>
              <a:buChar char="-"/>
            </a:pPr>
            <a:r>
              <a:rPr lang="de-DE" dirty="0"/>
              <a:t>Die Schulungseinheit „Medienkompetenz“ ist Teil des Medienführerscheins Bayern</a:t>
            </a:r>
          </a:p>
          <a:p>
            <a:pPr marL="173949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18275" lvl="1" indent="-173949">
              <a:buFont typeface="Symbol" panose="05050102010706020507" pitchFamily="18" charset="2"/>
              <a:buChar char="-"/>
            </a:pPr>
            <a:r>
              <a:rPr lang="de-DE" dirty="0"/>
              <a:t>Ziel der Schulungseinheit „Medienkompetenz“ ist es, Jugendleitungen dabei zu unterstützen,</a:t>
            </a:r>
          </a:p>
          <a:p>
            <a:pPr marL="1082136" lvl="2" indent="-173949">
              <a:buFont typeface="Symbol" panose="05050102010706020507" pitchFamily="18" charset="2"/>
              <a:buChar char="-"/>
            </a:pPr>
            <a:r>
              <a:rPr lang="de-DE" dirty="0"/>
              <a:t>kritisch-reflexiv mit Medien umzugehen.</a:t>
            </a:r>
          </a:p>
          <a:p>
            <a:pPr marL="1082136" lvl="2" indent="-173949">
              <a:buFont typeface="Symbol" panose="05050102010706020507" pitchFamily="18" charset="2"/>
              <a:buChar char="-"/>
            </a:pPr>
            <a:r>
              <a:rPr lang="de-DE" dirty="0"/>
              <a:t>Heranwachsende zu einem verantwortungsvollen Umgang mit Medien anzuregen.</a:t>
            </a:r>
          </a:p>
          <a:p>
            <a:pPr marL="1082136" lvl="2" indent="-173949">
              <a:buFont typeface="Symbol" panose="05050102010706020507" pitchFamily="18" charset="2"/>
              <a:buChar char="-"/>
            </a:pPr>
            <a:r>
              <a:rPr lang="de-DE" dirty="0"/>
              <a:t>anlassbezogen auf medienpädagogische Fragen und Herausforderungen in der Jugendarbeit reagieren zu können.</a:t>
            </a:r>
          </a:p>
          <a:p>
            <a:pPr marL="637810" lvl="1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18275" lvl="1" indent="-173949">
              <a:buFont typeface="Symbol" panose="05050102010706020507" pitchFamily="18" charset="2"/>
              <a:buChar char="-"/>
            </a:pPr>
            <a:r>
              <a:rPr lang="de-DE" dirty="0"/>
              <a:t>Die Initiative Medienführerschein Bayern </a:t>
            </a:r>
          </a:p>
          <a:p>
            <a:pPr marL="1082136" lvl="2" indent="-173949">
              <a:buFont typeface="Symbol" panose="05050102010706020507" pitchFamily="18" charset="2"/>
              <a:buChar char="-"/>
            </a:pPr>
            <a:r>
              <a:rPr lang="de-DE" dirty="0"/>
              <a:t>wurde 2009 von der Bayerischen Staatsregierung ins Leben gerufen, um die Medienkompetenz von Kindern, Jugendlichen und Erwachsenen zu stärken.</a:t>
            </a:r>
          </a:p>
          <a:p>
            <a:pPr marL="1082136" lvl="2" indent="-173949">
              <a:buFont typeface="Symbol" panose="05050102010706020507" pitchFamily="18" charset="2"/>
              <a:buChar char="-"/>
            </a:pPr>
            <a:r>
              <a:rPr lang="de-DE" dirty="0"/>
              <a:t>bietet Materialien für unterschiedliche Altersstufen: Elementarbereich, Grundschule, weiterführende Schulen und Berufliche Schulen.</a:t>
            </a:r>
          </a:p>
          <a:p>
            <a:pPr marL="637810" lvl="1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37810" lvl="1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37810" lvl="1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18275" lvl="1" indent="-173949">
              <a:buFont typeface="Symbol" panose="05050102010706020507" pitchFamily="18" charset="2"/>
              <a:buChar char="-"/>
            </a:pPr>
            <a:r>
              <a:rPr lang="de-DE" dirty="0"/>
              <a:t>Der Medienführerschein Bayern wird vom Bayerischen Staatsministerium für Wirtschaft und Medien, Energie und Technologie finanziert.</a:t>
            </a:r>
          </a:p>
          <a:p>
            <a:pPr marL="173949" indent="-173949">
              <a:buFont typeface="Symbol" panose="05050102010706020507" pitchFamily="18" charset="2"/>
              <a:buChar char="-"/>
            </a:pPr>
            <a:endParaRPr lang="de-DE" dirty="0"/>
          </a:p>
          <a:p>
            <a:pPr marL="618275" lvl="1" indent="-173949">
              <a:buFont typeface="Symbol" panose="05050102010706020507" pitchFamily="18" charset="2"/>
              <a:buChar char="-"/>
            </a:pPr>
            <a:r>
              <a:rPr lang="de-DE" dirty="0"/>
              <a:t>Die gemeinnützige Stiftung Medienpädagogik Bayern koordiniert die Initiative und verantwortet die inhaltliche Entwicklung.</a:t>
            </a:r>
          </a:p>
          <a:p>
            <a:pPr marL="172702" indent="-172702" eaLnBrk="1" hangingPunct="1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46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5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345" indent="-283979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916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282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49" indent="-227183" defTabSz="9292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015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3381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747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114" indent="-227183" defTabSz="929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21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702" indent="-172702" eaLnBrk="1" hangingPunct="1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5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/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80787" y="5207369"/>
            <a:ext cx="82359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Copyright: Stiftung Medienpädagogik Bayern 2017</a:t>
            </a:r>
          </a:p>
          <a:p>
            <a:pPr>
              <a:spcAft>
                <a:spcPts val="300"/>
              </a:spcAft>
            </a:pPr>
            <a:r>
              <a:rPr lang="de-DE" sz="10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 Rechte vorbehalten.</a:t>
            </a:r>
          </a:p>
          <a:p>
            <a:pPr>
              <a:spcAft>
                <a:spcPts val="300"/>
              </a:spcAft>
            </a:pPr>
            <a:r>
              <a:rPr lang="de-DE" sz="10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in der Präsentation vorhandenen Bilder sind urheberrechtlich geschützt und dürfen nicht von dieser getrennt verwendet werden.</a:t>
            </a:r>
            <a:endParaRPr lang="de-DE" sz="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9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7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7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0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89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2354" y="2124649"/>
            <a:ext cx="7920880" cy="855095"/>
          </a:xfrm>
        </p:spPr>
        <p:txBody>
          <a:bodyPr lIns="72000" tIns="72000" rIns="72000" bIns="72000" anchor="ctr"/>
          <a:lstStyle>
            <a:lvl1pPr algn="ctr">
              <a:lnSpc>
                <a:spcPts val="3200"/>
              </a:lnSpc>
              <a:defRPr sz="280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31144" y="3249774"/>
            <a:ext cx="6083300" cy="397079"/>
          </a:xfrm>
        </p:spPr>
        <p:txBody>
          <a:bodyPr lIns="72000" tIns="72000" rIns="72000" bIns="72000"/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97" y="6256574"/>
            <a:ext cx="1755194" cy="386928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 bwMode="auto">
          <a:xfrm>
            <a:off x="3258344" y="5803900"/>
            <a:ext cx="2628900" cy="1055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45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2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2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5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87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20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94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5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1164704"/>
            <a:ext cx="4814888" cy="360149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87350" y="1655039"/>
            <a:ext cx="5626100" cy="38703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2246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01">
          <p15:clr>
            <a:srgbClr val="FBAE40"/>
          </p15:clr>
        </p15:guide>
        <p15:guide id="4" pos="3788" userDrawn="1">
          <p15:clr>
            <a:srgbClr val="FBAE40"/>
          </p15:clr>
        </p15:guide>
        <p15:guide id="5" pos="54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66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2354" y="2124649"/>
            <a:ext cx="7920880" cy="855095"/>
          </a:xfrm>
        </p:spPr>
        <p:txBody>
          <a:bodyPr lIns="72000" tIns="72000" rIns="72000" bIns="72000" anchor="ctr"/>
          <a:lstStyle>
            <a:lvl1pPr algn="ctr">
              <a:lnSpc>
                <a:spcPts val="3200"/>
              </a:lnSpc>
              <a:defRPr sz="280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54" y="350404"/>
            <a:ext cx="1830896" cy="395049"/>
          </a:xfrm>
          <a:prstGeom prst="rect">
            <a:avLst/>
          </a:prstGeom>
        </p:spPr>
      </p:pic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497875"/>
            <a:ext cx="8415338" cy="445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464149"/>
            <a:ext cx="6361793" cy="39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32854" y="6265109"/>
            <a:ext cx="1411096" cy="428283"/>
          </a:xfrm>
          <a:prstGeom prst="rect">
            <a:avLst/>
          </a:prstGeom>
        </p:spPr>
      </p:pic>
      <p:sp>
        <p:nvSpPr>
          <p:cNvPr id="9" name="Rectangle 40"/>
          <p:cNvSpPr txBox="1">
            <a:spLocks noChangeArrowheads="1"/>
          </p:cNvSpPr>
          <p:nvPr userDrawn="1"/>
        </p:nvSpPr>
        <p:spPr bwMode="auto">
          <a:xfrm>
            <a:off x="387350" y="6314999"/>
            <a:ext cx="2565264" cy="3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Folie </a:t>
            </a:r>
            <a:fld id="{B5447626-1553-4A18-BC71-2D7C38194047}" type="slidenum">
              <a:rPr lang="de-DE" sz="110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1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1" r:id="rId2"/>
    <p:sldLayoutId id="2147483726" r:id="rId3"/>
    <p:sldLayoutId id="2147483740" r:id="rId4"/>
    <p:sldLayoutId id="2147483737" r:id="rId5"/>
    <p:sldLayoutId id="2147483727" r:id="rId6"/>
    <p:sldLayoutId id="2147483728" r:id="rId7"/>
    <p:sldLayoutId id="2147483729" r:id="rId8"/>
    <p:sldLayoutId id="2147483730" r:id="rId9"/>
    <p:sldLayoutId id="2147483738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1800" b="1">
          <a:solidFill>
            <a:schemeClr val="tx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000">
          <a:solidFill>
            <a:srgbClr val="1A1A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000">
          <a:solidFill>
            <a:srgbClr val="1A1A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000">
          <a:solidFill>
            <a:srgbClr val="1A1A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•"/>
        <a:defRPr sz="2000">
          <a:solidFill>
            <a:srgbClr val="1A1A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69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869511" rtl="0" eaLnBrk="0" fontAlgn="base" hangingPunct="0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9511" rtl="0" eaLnBrk="0" fontAlgn="base" hangingPunct="0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2pPr>
      <a:lvl3pPr algn="l" defTabSz="869511" rtl="0" eaLnBrk="0" fontAlgn="base" hangingPunct="0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3pPr>
      <a:lvl4pPr algn="l" defTabSz="869511" rtl="0" eaLnBrk="0" fontAlgn="base" hangingPunct="0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4pPr>
      <a:lvl5pPr algn="l" defTabSz="869511" rtl="0" eaLnBrk="0" fontAlgn="base" hangingPunct="0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5pPr>
      <a:lvl6pPr marL="435511" algn="l" defTabSz="869511" rtl="0" fontAlgn="base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6pPr>
      <a:lvl7pPr marL="871022" algn="l" defTabSz="869511" rtl="0" fontAlgn="base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7pPr>
      <a:lvl8pPr marL="1306535" algn="l" defTabSz="869511" rtl="0" fontAlgn="base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8pPr>
      <a:lvl9pPr marL="1742045" algn="l" defTabSz="869511" rtl="0" fontAlgn="base">
        <a:spcBef>
          <a:spcPct val="0"/>
        </a:spcBef>
        <a:spcAft>
          <a:spcPct val="0"/>
        </a:spcAft>
        <a:defRPr sz="2286" b="1">
          <a:solidFill>
            <a:schemeClr val="tx2"/>
          </a:solidFill>
          <a:latin typeface="Arial" charset="0"/>
        </a:defRPr>
      </a:lvl9pPr>
    </p:titleStyle>
    <p:bodyStyle>
      <a:lvl1pPr marL="173902" indent="-173902" algn="l" defTabSz="869511" rtl="0" eaLnBrk="0" fontAlgn="base" hangingPunct="0">
        <a:lnSpc>
          <a:spcPct val="120000"/>
        </a:lnSpc>
        <a:spcBef>
          <a:spcPct val="80000"/>
        </a:spcBef>
        <a:spcAft>
          <a:spcPct val="0"/>
        </a:spcAft>
        <a:buClr>
          <a:srgbClr val="B4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4146" indent="-169366" algn="l" defTabSz="869511" rtl="0" eaLnBrk="0" fontAlgn="base" hangingPunct="0">
        <a:lnSpc>
          <a:spcPct val="120000"/>
        </a:lnSpc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34730" indent="-149708" algn="l" defTabSz="869511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24">
          <a:solidFill>
            <a:schemeClr val="tx1"/>
          </a:solidFill>
          <a:latin typeface="+mn-lt"/>
        </a:defRPr>
      </a:lvl3pPr>
      <a:lvl4pPr marL="1146242" indent="-140634" algn="l" defTabSz="869511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334">
          <a:solidFill>
            <a:schemeClr val="tx1"/>
          </a:solidFill>
          <a:latin typeface="+mn-lt"/>
        </a:defRPr>
      </a:lvl4pPr>
      <a:lvl5pPr marL="1797996" indent="-167854" algn="l" defTabSz="86951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sz="1334">
          <a:solidFill>
            <a:schemeClr val="tx1"/>
          </a:solidFill>
          <a:latin typeface="+mn-lt"/>
        </a:defRPr>
      </a:lvl5pPr>
      <a:lvl6pPr marL="2233508" indent="-167854" algn="l" defTabSz="86951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sz="1334">
          <a:solidFill>
            <a:schemeClr val="tx1"/>
          </a:solidFill>
          <a:latin typeface="+mn-lt"/>
        </a:defRPr>
      </a:lvl6pPr>
      <a:lvl7pPr marL="2669019" indent="-167854" algn="l" defTabSz="86951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sz="1334">
          <a:solidFill>
            <a:schemeClr val="tx1"/>
          </a:solidFill>
          <a:latin typeface="+mn-lt"/>
        </a:defRPr>
      </a:lvl7pPr>
      <a:lvl8pPr marL="3104531" indent="-167854" algn="l" defTabSz="86951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sz="1334">
          <a:solidFill>
            <a:schemeClr val="tx1"/>
          </a:solidFill>
          <a:latin typeface="+mn-lt"/>
        </a:defRPr>
      </a:lvl8pPr>
      <a:lvl9pPr marL="3540042" indent="-167854" algn="l" defTabSz="86951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sz="1334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1pPr>
      <a:lvl2pPr marL="435511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2pPr>
      <a:lvl3pPr marL="871022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5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5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6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8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9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8pPr>
      <a:lvl9pPr marL="3484091" algn="l" defTabSz="871022" rtl="0" eaLnBrk="1" latinLnBrk="0" hangingPunct="1">
        <a:defRPr sz="17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enfuehrerschein.bayern/Angebot/Ausserschulische_Jugendarbeit/Schulungseinheit/91_Schwerpunkt_1_Medienutzung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medienfuehrerschein.bayern.de/Wenn-die-Verkaeuferin-eine-App-waere-Versteckte-Kamera-Quelle-Forbrugerrdet-Tnk-Stiftung-Warentest.o138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enfuehrerschein.bayern/Angebot/Ausserschulische_Jugendarbeit/Schulungseinheit/91_Schwerpunkt_1_Medienutzung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73125"/>
            <a:endParaRPr lang="de-DE" dirty="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2354" y="1962635"/>
            <a:ext cx="7920880" cy="85509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4400" dirty="0">
                <a:solidFill>
                  <a:schemeClr val="bg1"/>
                </a:solidFill>
              </a:rPr>
              <a:t>Medienführerschein Bayern </a:t>
            </a:r>
            <a:br>
              <a:rPr lang="de-DE" sz="4400" dirty="0">
                <a:solidFill>
                  <a:schemeClr val="bg1"/>
                </a:solidFill>
              </a:rPr>
            </a:br>
            <a:r>
              <a:rPr lang="de-DE" sz="4400" dirty="0">
                <a:solidFill>
                  <a:schemeClr val="bg1"/>
                </a:solidFill>
              </a:rPr>
              <a:t>für die außerschulische Jugendarbeit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2354" y="3572732"/>
            <a:ext cx="7920880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 defTabSz="915965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100000"/>
              </a:spcAft>
              <a:defRPr sz="2800" b="1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89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77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566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754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kern="0" dirty="0">
                <a:solidFill>
                  <a:schemeClr val="bg1"/>
                </a:solidFill>
              </a:rPr>
              <a:t>Schulungseinheit „Medienkompetenz“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408616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Nutzungsvorlieben und -motive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56057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Eure Ergebnisse!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/>
              <a:t> und </a:t>
            </a:r>
            <a:r>
              <a:rPr lang="de-DE" b="1" dirty="0">
                <a:solidFill>
                  <a:srgbClr val="FF00FF"/>
                </a:solidFill>
              </a:rPr>
              <a:t>wozu</a:t>
            </a:r>
            <a:r>
              <a:rPr lang="de-DE" dirty="0"/>
              <a:t> nutzen junge Menschen das </a:t>
            </a:r>
            <a:r>
              <a:rPr lang="de-DE" dirty="0" err="1"/>
              <a:t>Social</a:t>
            </a:r>
            <a:r>
              <a:rPr lang="de-DE" dirty="0"/>
              <a:t> Media-Angebot, </a:t>
            </a:r>
            <a:br>
              <a:rPr lang="de-DE" dirty="0"/>
            </a:br>
            <a:r>
              <a:rPr lang="de-DE" dirty="0"/>
              <a:t>zu dem ihr euch ausgetauscht habt?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Was</a:t>
            </a:r>
            <a:r>
              <a:rPr lang="de-DE" dirty="0"/>
              <a:t> ist ihnen bei der Nutzung wichtig?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Warum</a:t>
            </a:r>
            <a:r>
              <a:rPr lang="de-DE" dirty="0"/>
              <a:t> ist das so?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 rot="20644139">
            <a:off x="5359277" y="3602107"/>
            <a:ext cx="2516610" cy="25166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Die Motive und Bedürfnisse junger Menschen, </a:t>
            </a:r>
            <a:r>
              <a:rPr lang="de-DE" sz="20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Social</a:t>
            </a: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Media-Angebote zu nutzen, sind vielfältig.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229278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01"/>
          <a:stretch/>
        </p:blipFill>
        <p:spPr>
          <a:xfrm>
            <a:off x="1159923" y="1282285"/>
            <a:ext cx="6926746" cy="503349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Intensive Mediennutzung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951722"/>
            <a:ext cx="8341397" cy="4511325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Welche Herausforderungen stellen sich, wenn man </a:t>
            </a:r>
            <a:r>
              <a:rPr lang="de-DE" b="1" dirty="0">
                <a:solidFill>
                  <a:schemeClr val="tx1"/>
                </a:solidFill>
              </a:rPr>
              <a:t>immer</a:t>
            </a:r>
            <a:r>
              <a:rPr lang="de-DE" b="1" dirty="0"/>
              <a:t> erreichbar ist?</a:t>
            </a:r>
          </a:p>
        </p:txBody>
      </p:sp>
      <p:sp>
        <p:nvSpPr>
          <p:cNvPr id="10" name="Rechteck 9"/>
          <p:cNvSpPr/>
          <p:nvPr/>
        </p:nvSpPr>
        <p:spPr>
          <a:xfrm>
            <a:off x="387349" y="2496252"/>
            <a:ext cx="1238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Ständig mit anderen im Austausch zu stehen, strengt an.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32515" y="6282933"/>
            <a:ext cx="4581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Ruhephasen müssen bewusst genommen werden.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23100" y="2496252"/>
            <a:ext cx="177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Immer </a:t>
            </a:r>
            <a:r>
              <a:rPr lang="de-DE" sz="1400" dirty="0">
                <a:solidFill>
                  <a:srgbClr val="1A1A1A"/>
                </a:solidFill>
              </a:rPr>
              <a:t>erreichbar zu sein,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lenkt ab.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168384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734695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B0F0"/>
                </a:solidFill>
              </a:rPr>
              <a:t>Sammlung im </a:t>
            </a:r>
            <a:r>
              <a:rPr lang="de-DE" sz="1800" dirty="0">
                <a:solidFill>
                  <a:srgbClr val="00B0F0"/>
                </a:solidFill>
              </a:rPr>
              <a:t>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Geistesblitze gesucht!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/>
              <a:t> kannst du das Thema „Intensive Mediennutzung“ mit Kindern und Jugendlichen aufgreifen?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Intensive Mediennutzung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7" y="1454219"/>
            <a:ext cx="704877" cy="77841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 rot="955861" flipH="1">
            <a:off x="3421786" y="3407603"/>
            <a:ext cx="2805472" cy="2805472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Immer erreichbar zu sein, hat für Kinder und Jugendliche viele Vorteile, stellt aber auch eine Herausforderung dar.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96814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918166" y="5612759"/>
            <a:ext cx="3309257" cy="1049297"/>
            <a:chOff x="2830285" y="5612759"/>
            <a:chExt cx="3309257" cy="1049297"/>
          </a:xfrm>
        </p:grpSpPr>
        <p:sp>
          <p:nvSpPr>
            <p:cNvPr id="23" name="Rechteck: abgerundete Ecken 23">
              <a:hlinkClick r:id="rId3"/>
            </p:cNvPr>
            <p:cNvSpPr/>
            <p:nvPr/>
          </p:nvSpPr>
          <p:spPr bwMode="auto">
            <a:xfrm>
              <a:off x="2830285" y="5612759"/>
              <a:ext cx="3309257" cy="1049297"/>
            </a:xfrm>
            <a:prstGeom prst="roundRect">
              <a:avLst/>
            </a:prstGeom>
            <a:solidFill>
              <a:srgbClr val="FF00FF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916360" y="5693565"/>
              <a:ext cx="887686" cy="887685"/>
              <a:chOff x="4083310" y="5694138"/>
              <a:chExt cx="887686" cy="887685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4083311" y="5694138"/>
                <a:ext cx="887685" cy="887685"/>
                <a:chOff x="4083311" y="5694138"/>
                <a:chExt cx="887685" cy="887685"/>
              </a:xfrm>
            </p:grpSpPr>
            <p:grpSp>
              <p:nvGrpSpPr>
                <p:cNvPr id="28" name="Gruppieren 27"/>
                <p:cNvGrpSpPr/>
                <p:nvPr/>
              </p:nvGrpSpPr>
              <p:grpSpPr>
                <a:xfrm>
                  <a:off x="4083311" y="5694138"/>
                  <a:ext cx="887685" cy="887685"/>
                  <a:chOff x="4083311" y="5694138"/>
                  <a:chExt cx="887685" cy="887685"/>
                </a:xfrm>
              </p:grpSpPr>
              <p:sp>
                <p:nvSpPr>
                  <p:cNvPr id="30" name="Ellipse 29">
                    <a:hlinkClick r:id="rId4"/>
                  </p:cNvPr>
                  <p:cNvSpPr/>
                  <p:nvPr/>
                </p:nvSpPr>
                <p:spPr bwMode="auto">
                  <a:xfrm>
                    <a:off x="4083311" y="5694138"/>
                    <a:ext cx="887685" cy="8876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87312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Ellipse 30"/>
                  <p:cNvSpPr/>
                  <p:nvPr/>
                </p:nvSpPr>
                <p:spPr bwMode="auto">
                  <a:xfrm>
                    <a:off x="4157628" y="5768455"/>
                    <a:ext cx="739050" cy="739050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87312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9" name="Gleichschenkliges Dreieck 28">
                  <a:hlinkClick r:id="rId4"/>
                </p:cNvPr>
                <p:cNvSpPr/>
                <p:nvPr/>
              </p:nvSpPr>
              <p:spPr bwMode="auto">
                <a:xfrm rot="5400000">
                  <a:off x="4321730" y="5992245"/>
                  <a:ext cx="480060" cy="29147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7312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7" name="Ellipse 26"/>
              <p:cNvSpPr/>
              <p:nvPr/>
            </p:nvSpPr>
            <p:spPr bwMode="auto">
              <a:xfrm>
                <a:off x="4083310" y="5694138"/>
                <a:ext cx="887685" cy="887685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731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3" y="1023882"/>
            <a:ext cx="4210240" cy="480761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Kostenfallen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10743" y="1180400"/>
            <a:ext cx="4707750" cy="4414112"/>
          </a:xfr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Wo lauern Kostenfallen?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DE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Wenn man …</a:t>
            </a:r>
            <a:br>
              <a:rPr lang="de-DE" b="1" dirty="0"/>
            </a:br>
            <a:endParaRPr lang="de-DE" b="1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sz="1800" b="1" dirty="0">
                <a:solidFill>
                  <a:srgbClr val="FF00FF"/>
                </a:solidFill>
              </a:rPr>
              <a:t>kostenpflichtige Nummern</a:t>
            </a:r>
            <a:r>
              <a:rPr lang="de-DE" sz="1800" dirty="0"/>
              <a:t> anruft (beispielsweise Servicenummern, </a:t>
            </a:r>
            <a:br>
              <a:rPr lang="de-DE" sz="1800" dirty="0"/>
            </a:br>
            <a:r>
              <a:rPr lang="de-DE" sz="1800" dirty="0"/>
              <a:t>Rückruf nach einem Lockanruf)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sz="18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kostenpflichtige </a:t>
            </a:r>
            <a:r>
              <a:rPr lang="de-DE" sz="1800" b="1" dirty="0">
                <a:solidFill>
                  <a:srgbClr val="FF00FF"/>
                </a:solidFill>
              </a:rPr>
              <a:t>Premium-SMS</a:t>
            </a:r>
            <a:r>
              <a:rPr lang="de-DE" sz="1800" dirty="0"/>
              <a:t> verschickt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sz="18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(unbewusst) </a:t>
            </a:r>
            <a:r>
              <a:rPr lang="de-DE" sz="1800" b="1" dirty="0">
                <a:solidFill>
                  <a:srgbClr val="FF00FF"/>
                </a:solidFill>
              </a:rPr>
              <a:t>Abos</a:t>
            </a:r>
            <a:r>
              <a:rPr lang="de-DE" sz="1800" dirty="0"/>
              <a:t> abschließt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sz="18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sz="1800" b="1" dirty="0">
                <a:solidFill>
                  <a:srgbClr val="FF00FF"/>
                </a:solidFill>
              </a:rPr>
              <a:t>App-Käufe</a:t>
            </a:r>
            <a:r>
              <a:rPr lang="de-DE" sz="1800" dirty="0"/>
              <a:t> und </a:t>
            </a:r>
            <a:r>
              <a:rPr lang="de-DE" sz="1800" b="1" dirty="0">
                <a:solidFill>
                  <a:srgbClr val="FF00FF"/>
                </a:solidFill>
              </a:rPr>
              <a:t>In-App-Käufe</a:t>
            </a:r>
            <a:r>
              <a:rPr lang="de-DE" sz="1800" dirty="0"/>
              <a:t> tätigt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sz="18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… können ungewollt Kosten entstehen.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  <p:sp>
        <p:nvSpPr>
          <p:cNvPr id="18" name="Ellipse 17">
            <a:hlinkClick r:id="rId3"/>
          </p:cNvPr>
          <p:cNvSpPr/>
          <p:nvPr/>
        </p:nvSpPr>
        <p:spPr bwMode="auto">
          <a:xfrm>
            <a:off x="3004242" y="5693565"/>
            <a:ext cx="887685" cy="88768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078559" y="5767882"/>
            <a:ext cx="739050" cy="7390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Gleichschenkliges Dreieck 19">
            <a:hlinkClick r:id="rId3"/>
          </p:cNvPr>
          <p:cNvSpPr/>
          <p:nvPr/>
        </p:nvSpPr>
        <p:spPr bwMode="auto">
          <a:xfrm rot="5400000">
            <a:off x="3242661" y="5991672"/>
            <a:ext cx="480060" cy="29147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66245" y="5845019"/>
            <a:ext cx="1641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Videoclip</a:t>
            </a:r>
            <a:br>
              <a:rPr lang="de-DE" sz="1600" b="1" dirty="0"/>
            </a:br>
            <a:r>
              <a:rPr lang="de-DE" sz="1600" dirty="0"/>
              <a:t>„Kostenfallen“ </a:t>
            </a:r>
          </a:p>
        </p:txBody>
      </p:sp>
    </p:spTree>
    <p:extLst>
      <p:ext uri="{BB962C8B-B14F-4D97-AF65-F5344CB8AC3E}">
        <p14:creationId xmlns:p14="http://schemas.microsoft.com/office/powerpoint/2010/main" val="135864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Herausforderung: Kostenfallen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47090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Lösungsstrategie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Wie kann man Kostenfallen vermeiden?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Bewusstsein für potenzielle Kostenfallen </a:t>
            </a:r>
            <a:r>
              <a:rPr lang="de-DE" dirty="0"/>
              <a:t>entwickeln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Ungewollte </a:t>
            </a:r>
            <a:r>
              <a:rPr lang="de-DE" b="1" dirty="0">
                <a:solidFill>
                  <a:srgbClr val="FF00FF"/>
                </a:solidFill>
              </a:rPr>
              <a:t>(In-)App-Käufe </a:t>
            </a:r>
            <a:r>
              <a:rPr lang="de-DE" dirty="0"/>
              <a:t>technisch </a:t>
            </a:r>
            <a:r>
              <a:rPr lang="de-DE" b="1" dirty="0">
                <a:solidFill>
                  <a:srgbClr val="FF00FF"/>
                </a:solidFill>
              </a:rPr>
              <a:t>verhindern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Drittanbietersperre</a:t>
            </a:r>
            <a:r>
              <a:rPr lang="de-DE" dirty="0"/>
              <a:t> einrichten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545920"/>
            <a:ext cx="694711" cy="7016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7" y="1545920"/>
            <a:ext cx="694710" cy="70159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 rot="20644139">
            <a:off x="5530762" y="3715531"/>
            <a:ext cx="2388786" cy="2233652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Angebote </a:t>
            </a:r>
          </a:p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sollten vor der Installation </a:t>
            </a:r>
          </a:p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geprüft werden.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58516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Herausforderung: Kostenfallen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8" y="1497875"/>
            <a:ext cx="757228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Partnerarbeit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Ran an die Smartphones!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Findet euch </a:t>
            </a:r>
            <a:r>
              <a:rPr lang="de-DE" b="1" dirty="0">
                <a:solidFill>
                  <a:srgbClr val="FF00FF"/>
                </a:solidFill>
              </a:rPr>
              <a:t>zu zweit </a:t>
            </a:r>
            <a:r>
              <a:rPr lang="de-DE" dirty="0"/>
              <a:t>zusammen.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Recherchiert zu folgenden Fragen: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Wie könnt ihr eine </a:t>
            </a:r>
            <a:r>
              <a:rPr lang="de-DE" b="1" dirty="0">
                <a:solidFill>
                  <a:srgbClr val="FF00FF"/>
                </a:solidFill>
              </a:rPr>
              <a:t>Drittanbietersperre</a:t>
            </a:r>
            <a:r>
              <a:rPr lang="de-DE" dirty="0"/>
              <a:t> bei euren Mobilfunkanbietern einrichten?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Wie könnt ihr </a:t>
            </a:r>
            <a:r>
              <a:rPr lang="de-DE" b="1" dirty="0">
                <a:solidFill>
                  <a:srgbClr val="FF00FF"/>
                </a:solidFill>
              </a:rPr>
              <a:t>App-Käufe</a:t>
            </a:r>
            <a:r>
              <a:rPr lang="de-DE" dirty="0"/>
              <a:t> und </a:t>
            </a:r>
            <a:r>
              <a:rPr lang="de-DE" b="1" dirty="0">
                <a:solidFill>
                  <a:srgbClr val="FF00FF"/>
                </a:solidFill>
              </a:rPr>
              <a:t>In-App-Käufe</a:t>
            </a:r>
            <a:r>
              <a:rPr lang="de-DE" dirty="0"/>
              <a:t> bei euren Mobiltelefonen einschränken?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Überlegt euch, </a:t>
            </a:r>
            <a:r>
              <a:rPr lang="de-DE" b="1" dirty="0">
                <a:solidFill>
                  <a:srgbClr val="FF00FF"/>
                </a:solidFill>
              </a:rPr>
              <a:t>welche Ergebnisse </a:t>
            </a:r>
            <a:r>
              <a:rPr lang="de-DE" dirty="0"/>
              <a:t>ihr im Plenum präsentieren möchtet.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0" y="1446347"/>
            <a:ext cx="856195" cy="8539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" y="1446347"/>
            <a:ext cx="856195" cy="853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349057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Kostenfallen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56057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Was habt </a:t>
            </a:r>
            <a:r>
              <a:rPr lang="de-DE" sz="3200" b="1"/>
              <a:t>ihr herausgefunden?</a:t>
            </a:r>
            <a:endParaRPr lang="de-DE" sz="3200" b="1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Wie könnt ihr eine </a:t>
            </a:r>
            <a:r>
              <a:rPr lang="de-DE" b="1" dirty="0">
                <a:solidFill>
                  <a:srgbClr val="FF00FF"/>
                </a:solidFill>
              </a:rPr>
              <a:t>Drittanbietersperre</a:t>
            </a:r>
            <a:r>
              <a:rPr lang="de-DE" dirty="0"/>
              <a:t> bei euren Mobilfunkanbietern einrichten?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Wie könnt ihr </a:t>
            </a:r>
            <a:r>
              <a:rPr lang="de-DE" b="1" dirty="0">
                <a:solidFill>
                  <a:srgbClr val="FF00FF"/>
                </a:solidFill>
              </a:rPr>
              <a:t>App-Käufe</a:t>
            </a:r>
            <a:r>
              <a:rPr lang="de-DE" dirty="0"/>
              <a:t> und </a:t>
            </a:r>
            <a:r>
              <a:rPr lang="de-DE" b="1" dirty="0">
                <a:solidFill>
                  <a:srgbClr val="FF00FF"/>
                </a:solidFill>
              </a:rPr>
              <a:t>In-App-Käufe</a:t>
            </a:r>
            <a:r>
              <a:rPr lang="de-DE" dirty="0"/>
              <a:t> bei euren Mobiltelefonen einschränken?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 rot="21299623">
            <a:off x="3237255" y="3927596"/>
            <a:ext cx="2656244" cy="2370996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 gibt viele Schutzmöglichkeiten, um Kostenfallen zu vermeiden.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110200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037475"/>
            <a:ext cx="8539957" cy="4750752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010971"/>
            <a:ext cx="8409783" cy="4452076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Was passiert mit Nutzerdaten?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Datenschutz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2918166" y="5612759"/>
            <a:ext cx="3309257" cy="1049297"/>
            <a:chOff x="2830285" y="5612759"/>
            <a:chExt cx="3309257" cy="1049297"/>
          </a:xfrm>
        </p:grpSpPr>
        <p:sp>
          <p:nvSpPr>
            <p:cNvPr id="24" name="Rechteck: abgerundete Ecken 23">
              <a:hlinkClick r:id="rId3"/>
            </p:cNvPr>
            <p:cNvSpPr/>
            <p:nvPr/>
          </p:nvSpPr>
          <p:spPr bwMode="auto">
            <a:xfrm>
              <a:off x="2830285" y="5612759"/>
              <a:ext cx="3309257" cy="1049297"/>
            </a:xfrm>
            <a:prstGeom prst="roundRect">
              <a:avLst/>
            </a:prstGeom>
            <a:solidFill>
              <a:srgbClr val="FF00FF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2916360" y="5693565"/>
              <a:ext cx="887686" cy="887685"/>
              <a:chOff x="4083310" y="5694138"/>
              <a:chExt cx="887686" cy="887685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4083311" y="5694138"/>
                <a:ext cx="887685" cy="887685"/>
                <a:chOff x="4083311" y="5694138"/>
                <a:chExt cx="887685" cy="887685"/>
              </a:xfrm>
            </p:grpSpPr>
            <p:grpSp>
              <p:nvGrpSpPr>
                <p:cNvPr id="14" name="Gruppieren 13"/>
                <p:cNvGrpSpPr/>
                <p:nvPr/>
              </p:nvGrpSpPr>
              <p:grpSpPr>
                <a:xfrm>
                  <a:off x="4083311" y="5694138"/>
                  <a:ext cx="887685" cy="887685"/>
                  <a:chOff x="4083311" y="5694138"/>
                  <a:chExt cx="887685" cy="887685"/>
                </a:xfrm>
              </p:grpSpPr>
              <p:sp>
                <p:nvSpPr>
                  <p:cNvPr id="7" name="Ellipse 6">
                    <a:hlinkClick r:id="rId3"/>
                  </p:cNvPr>
                  <p:cNvSpPr/>
                  <p:nvPr/>
                </p:nvSpPr>
                <p:spPr bwMode="auto">
                  <a:xfrm>
                    <a:off x="4083311" y="5694138"/>
                    <a:ext cx="887685" cy="8876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87312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" name="Ellipse 16"/>
                  <p:cNvSpPr/>
                  <p:nvPr/>
                </p:nvSpPr>
                <p:spPr bwMode="auto">
                  <a:xfrm>
                    <a:off x="4157628" y="5768455"/>
                    <a:ext cx="739050" cy="739050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87312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9" name="Gleichschenkliges Dreieck 8">
                  <a:hlinkClick r:id="rId3"/>
                </p:cNvPr>
                <p:cNvSpPr/>
                <p:nvPr/>
              </p:nvSpPr>
              <p:spPr bwMode="auto">
                <a:xfrm rot="5400000">
                  <a:off x="4321730" y="5992245"/>
                  <a:ext cx="480060" cy="29147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7312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Ellipse 19"/>
              <p:cNvSpPr/>
              <p:nvPr/>
            </p:nvSpPr>
            <p:spPr bwMode="auto">
              <a:xfrm>
                <a:off x="4083310" y="5694138"/>
                <a:ext cx="887685" cy="887685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731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Rechteck 21"/>
            <p:cNvSpPr/>
            <p:nvPr/>
          </p:nvSpPr>
          <p:spPr>
            <a:xfrm>
              <a:off x="3878363" y="5721909"/>
              <a:ext cx="22611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1" dirty="0"/>
                <a:t>Videoclip</a:t>
              </a:r>
              <a:br>
                <a:rPr lang="de-DE" sz="1600" b="1" dirty="0"/>
              </a:br>
              <a:r>
                <a:rPr lang="de-DE" sz="1600" dirty="0"/>
                <a:t>„Wenn die Verkäuferin eine App wäre“ 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187509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Herausforderung: Datenschutz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47090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Lösungsstrategie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Wie kann man seine Daten schützen?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AGB</a:t>
            </a:r>
            <a:r>
              <a:rPr lang="de-DE" dirty="0"/>
              <a:t> prüfen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Zugriffsrechte</a:t>
            </a:r>
            <a:r>
              <a:rPr lang="de-DE" dirty="0"/>
              <a:t> von Apps überprüfen und einschränken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Datensparsame</a:t>
            </a:r>
            <a:r>
              <a:rPr lang="de-DE" dirty="0"/>
              <a:t> Apps nutzen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Unnötige Apps </a:t>
            </a:r>
            <a:r>
              <a:rPr lang="de-DE" b="1" dirty="0">
                <a:solidFill>
                  <a:srgbClr val="FF00FF"/>
                </a:solidFill>
              </a:rPr>
              <a:t>löschen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Sparsam mit eigenen Daten</a:t>
            </a:r>
            <a:r>
              <a:rPr lang="de-DE" dirty="0"/>
              <a:t> umgehen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545920"/>
            <a:ext cx="694711" cy="7016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7" y="1545920"/>
            <a:ext cx="694710" cy="7015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106011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Herausforderung: Datenschutz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8" y="1497875"/>
            <a:ext cx="757228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Gruppenarbeit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Datenschutz bei Apps!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Findet euch in Gruppen von maximal </a:t>
            </a:r>
            <a:r>
              <a:rPr lang="de-DE" b="1" dirty="0">
                <a:solidFill>
                  <a:srgbClr val="FF00FF"/>
                </a:solidFill>
              </a:rPr>
              <a:t>vier Personen </a:t>
            </a:r>
            <a:r>
              <a:rPr lang="de-DE" dirty="0"/>
              <a:t>zusammen.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Eure Gruppe bekommt </a:t>
            </a:r>
            <a:r>
              <a:rPr lang="de-DE" b="1" dirty="0">
                <a:solidFill>
                  <a:srgbClr val="FF00FF"/>
                </a:solidFill>
              </a:rPr>
              <a:t>Arbeitsaufträge</a:t>
            </a:r>
            <a:r>
              <a:rPr lang="de-DE" dirty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Haltet die </a:t>
            </a:r>
            <a:r>
              <a:rPr lang="de-DE" b="1" dirty="0">
                <a:solidFill>
                  <a:srgbClr val="FF00FF"/>
                </a:solidFill>
              </a:rPr>
              <a:t>wesentlichen Ergebnisse </a:t>
            </a:r>
            <a:r>
              <a:rPr lang="de-DE" dirty="0"/>
              <a:t>schriftlich fest.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0" y="1446347"/>
            <a:ext cx="856195" cy="8539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" y="1446347"/>
            <a:ext cx="856195" cy="853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327015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73125"/>
            <a:endParaRPr lang="de-DE" dirty="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2354" y="1718795"/>
            <a:ext cx="7920880" cy="85509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4400" dirty="0">
                <a:solidFill>
                  <a:schemeClr val="bg1"/>
                </a:solidFill>
              </a:rPr>
              <a:t>„Mobile Kommunikation“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2354" y="1215967"/>
            <a:ext cx="7920880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 defTabSz="915965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100000"/>
              </a:spcAft>
              <a:defRPr sz="2800" b="1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89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77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566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754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kern="0" dirty="0">
                <a:solidFill>
                  <a:schemeClr val="bg1"/>
                </a:solidFill>
              </a:rPr>
              <a:t>Einstieg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84" y="3603193"/>
            <a:ext cx="1667821" cy="29375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139318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Herausforderung: Datenschutz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721360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Eure Ergebnisse!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Was habt ihr zum Thema „</a:t>
            </a:r>
            <a:r>
              <a:rPr lang="de-DE" b="1" dirty="0">
                <a:solidFill>
                  <a:srgbClr val="FF00FF"/>
                </a:solidFill>
              </a:rPr>
              <a:t>Datenschutz</a:t>
            </a:r>
            <a:r>
              <a:rPr lang="de-DE" dirty="0"/>
              <a:t> bei der </a:t>
            </a:r>
            <a:r>
              <a:rPr lang="de-DE" b="1" dirty="0">
                <a:solidFill>
                  <a:srgbClr val="FF00FF"/>
                </a:solidFill>
              </a:rPr>
              <a:t>Nutzung von Apps</a:t>
            </a:r>
            <a:r>
              <a:rPr lang="de-DE" dirty="0"/>
              <a:t>“ herausgefunden?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 rot="20644139">
            <a:off x="5080108" y="3735504"/>
            <a:ext cx="2566664" cy="2464782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Man sollte </a:t>
            </a:r>
          </a:p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bewusst und</a:t>
            </a:r>
          </a:p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sparsam mit den eigenen Daten umgehen!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415713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73125"/>
            <a:endParaRPr lang="de-DE" dirty="0">
              <a:latin typeface="Arial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9EFE28-048F-479C-ABB1-43EFC9CE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24" y="5059680"/>
            <a:ext cx="1453397" cy="128948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2354" y="1718795"/>
            <a:ext cx="7920880" cy="85509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4400" dirty="0">
                <a:solidFill>
                  <a:schemeClr val="bg1"/>
                </a:solidFill>
              </a:rPr>
              <a:t>„Mobile Kommunikation“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2354" y="1215967"/>
            <a:ext cx="7920880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 defTabSz="915965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100000"/>
              </a:spcAft>
              <a:defRPr sz="2800" b="1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89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77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566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754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kern="0" dirty="0">
                <a:solidFill>
                  <a:schemeClr val="bg1"/>
                </a:solidFill>
              </a:rPr>
              <a:t>Abschluss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C49AB-4BEF-4C2F-B0AC-10B7AB83D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12" r="3336"/>
          <a:stretch/>
        </p:blipFill>
        <p:spPr>
          <a:xfrm>
            <a:off x="3823857" y="2631433"/>
            <a:ext cx="3047206" cy="39180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187865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6476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Ein kurzer Blick zurück!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schemeClr val="tx1"/>
                </a:solidFill>
              </a:rPr>
              <a:t>Erinnert euch an euren </a:t>
            </a:r>
            <a:r>
              <a:rPr lang="de-DE" b="1" dirty="0">
                <a:solidFill>
                  <a:srgbClr val="FF00FF"/>
                </a:solidFill>
              </a:rPr>
              <a:t>#Hashtag </a:t>
            </a:r>
            <a:r>
              <a:rPr lang="de-DE" dirty="0">
                <a:solidFill>
                  <a:schemeClr val="tx1"/>
                </a:solidFill>
              </a:rPr>
              <a:t>oder </a:t>
            </a:r>
            <a:r>
              <a:rPr lang="de-DE" b="1" dirty="0">
                <a:solidFill>
                  <a:srgbClr val="FF00FF"/>
                </a:solidFill>
              </a:rPr>
              <a:t>Post</a:t>
            </a:r>
            <a:r>
              <a:rPr lang="de-DE" dirty="0">
                <a:solidFill>
                  <a:schemeClr val="tx1"/>
                </a:solidFill>
              </a:rPr>
              <a:t>, den ihr am Anfang zu folgenden Fragen formuliert habt: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>
                <a:solidFill>
                  <a:schemeClr val="tx1"/>
                </a:solidFill>
              </a:rPr>
              <a:t> kommunizieren Kinder und Jugendliche in Jugendgruppen miteinander?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Welche Rolle </a:t>
            </a:r>
            <a:r>
              <a:rPr lang="de-DE" dirty="0">
                <a:solidFill>
                  <a:schemeClr val="tx1"/>
                </a:solidFill>
              </a:rPr>
              <a:t>nimmst du als Jugendleitung dazu ein?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21911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115506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5431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Einzelarbeit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Wie geht es weiter?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Du erhältst drei Blätter. Auf jedem steht ein anderer Denkanreiz.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Nimm dir einen </a:t>
            </a:r>
            <a:r>
              <a:rPr lang="de-DE" b="1" dirty="0">
                <a:solidFill>
                  <a:srgbClr val="FF00FF"/>
                </a:solidFill>
              </a:rPr>
              <a:t>Moment Zeit</a:t>
            </a:r>
            <a:r>
              <a:rPr lang="de-DE" dirty="0"/>
              <a:t>, um die Denkanreize durchzulesen: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Dieses </a:t>
            </a:r>
            <a:r>
              <a:rPr lang="de-DE" b="1" dirty="0">
                <a:solidFill>
                  <a:srgbClr val="FF00FF"/>
                </a:solidFill>
              </a:rPr>
              <a:t>Thema</a:t>
            </a:r>
            <a:r>
              <a:rPr lang="de-DE" dirty="0"/>
              <a:t> greife ich in meiner Arbeit mit Kindern und </a:t>
            </a:r>
            <a:br>
              <a:rPr lang="de-DE" dirty="0"/>
            </a:br>
            <a:r>
              <a:rPr lang="de-DE" dirty="0"/>
              <a:t>Jugendlichen auf ...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Diesen </a:t>
            </a:r>
            <a:r>
              <a:rPr lang="de-DE" b="1" dirty="0">
                <a:solidFill>
                  <a:srgbClr val="FF00FF"/>
                </a:solidFill>
              </a:rPr>
              <a:t>Vorsatz</a:t>
            </a:r>
            <a:r>
              <a:rPr lang="de-DE" dirty="0"/>
              <a:t> nehme ich mir mit …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Das ist für mich </a:t>
            </a:r>
            <a:r>
              <a:rPr lang="de-DE" b="1" dirty="0">
                <a:solidFill>
                  <a:srgbClr val="FF00FF"/>
                </a:solidFill>
              </a:rPr>
              <a:t>offen</a:t>
            </a:r>
            <a:r>
              <a:rPr lang="de-DE" dirty="0"/>
              <a:t> geblieben …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Deine </a:t>
            </a:r>
            <a:r>
              <a:rPr lang="de-DE" b="1" dirty="0">
                <a:solidFill>
                  <a:srgbClr val="FF00FF"/>
                </a:solidFill>
              </a:rPr>
              <a:t>Überlegungen</a:t>
            </a:r>
            <a:r>
              <a:rPr lang="de-DE" dirty="0"/>
              <a:t> zu den einzelnen Denkanreizen schreibst du auf </a:t>
            </a:r>
            <a:br>
              <a:rPr lang="de-DE" dirty="0"/>
            </a:br>
            <a:r>
              <a:rPr lang="de-DE" dirty="0"/>
              <a:t>das entsprechende Blatt, das anschließend für alle sichtbar im Raum aufgehängt wird.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6" y="1577339"/>
            <a:ext cx="764854" cy="7231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7" y="1577338"/>
            <a:ext cx="764858" cy="72317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108551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6476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Deine Ergebnisse!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Welches </a:t>
            </a:r>
            <a:r>
              <a:rPr lang="de-DE" b="1" dirty="0">
                <a:solidFill>
                  <a:srgbClr val="FF00FF"/>
                </a:solidFill>
              </a:rPr>
              <a:t>Thema</a:t>
            </a:r>
            <a:r>
              <a:rPr lang="de-DE" dirty="0">
                <a:solidFill>
                  <a:schemeClr val="tx1"/>
                </a:solidFill>
              </a:rPr>
              <a:t> greife ich in meiner Arbeit mit </a:t>
            </a:r>
          </a:p>
          <a:p>
            <a:pPr marL="3600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schemeClr val="tx1"/>
                </a:solidFill>
              </a:rPr>
              <a:t>Kindern und Jugendlichen auf? 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Welchen </a:t>
            </a:r>
            <a:r>
              <a:rPr lang="de-DE" b="1" dirty="0">
                <a:solidFill>
                  <a:srgbClr val="FF00FF"/>
                </a:solidFill>
              </a:rPr>
              <a:t>Vorsatz</a:t>
            </a:r>
            <a:r>
              <a:rPr lang="de-DE" dirty="0">
                <a:solidFill>
                  <a:schemeClr val="tx1"/>
                </a:solidFill>
              </a:rPr>
              <a:t> nehme ich mir mit?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Was ist für mich </a:t>
            </a:r>
            <a:r>
              <a:rPr lang="de-DE" b="1" dirty="0">
                <a:solidFill>
                  <a:srgbClr val="FF00FF"/>
                </a:solidFill>
              </a:rPr>
              <a:t>offen</a:t>
            </a:r>
            <a:r>
              <a:rPr lang="de-DE" dirty="0">
                <a:solidFill>
                  <a:schemeClr val="tx1"/>
                </a:solidFill>
              </a:rPr>
              <a:t> geblieben?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 rot="20644139">
            <a:off x="5640515" y="3373836"/>
            <a:ext cx="2783093" cy="2783093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 ist wichtig, </a:t>
            </a:r>
            <a:b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bei Kindern und Jugendlichen einen reflektierten </a:t>
            </a:r>
          </a:p>
          <a:p>
            <a:pPr algn="ctr" defTabSz="869511">
              <a:lnSpc>
                <a:spcPct val="120000"/>
              </a:lnSpc>
            </a:pP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Umgang mit </a:t>
            </a:r>
            <a:b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de-DE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Medien zu fördern.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421618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12514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Sammlung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Geistesblitze gesucht!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solidFill>
                  <a:srgbClr val="FF00FF"/>
                </a:solidFill>
              </a:rPr>
              <a:t>Was</a:t>
            </a:r>
            <a:r>
              <a:rPr lang="de-DE" dirty="0"/>
              <a:t> setzt du konkret in deiner Arbeit mit Kindern und Jugendlichen um?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7" y="1454219"/>
            <a:ext cx="704877" cy="77841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309527" y="3363690"/>
            <a:ext cx="3038692" cy="2618012"/>
            <a:chOff x="4052767" y="3025140"/>
            <a:chExt cx="3038692" cy="2618012"/>
          </a:xfrm>
        </p:grpSpPr>
        <p:sp>
          <p:nvSpPr>
            <p:cNvPr id="8" name="Ellipse 7"/>
            <p:cNvSpPr/>
            <p:nvPr/>
          </p:nvSpPr>
          <p:spPr bwMode="auto">
            <a:xfrm>
              <a:off x="4167028" y="3025140"/>
              <a:ext cx="2924431" cy="20661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4320778" y="4997084"/>
              <a:ext cx="504032" cy="4010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052767" y="5429895"/>
              <a:ext cx="268011" cy="2132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086466" y="3102526"/>
              <a:ext cx="108555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500" b="1" dirty="0">
                  <a:solidFill>
                    <a:srgbClr val="00B0F0"/>
                  </a:solidFill>
                </a:rPr>
                <a:t>?</a:t>
              </a: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167027" y="3025140"/>
              <a:ext cx="2924431" cy="2066174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374335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2" name="Pfeil: nach unten 1"/>
          <p:cNvSpPr/>
          <p:nvPr/>
        </p:nvSpPr>
        <p:spPr bwMode="auto">
          <a:xfrm>
            <a:off x="3649686" y="1037527"/>
            <a:ext cx="1846217" cy="1453125"/>
          </a:xfrm>
          <a:prstGeom prst="downArrow">
            <a:avLst>
              <a:gd name="adj1" fmla="val 50000"/>
              <a:gd name="adj2" fmla="val 5719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021874" y="4667794"/>
            <a:ext cx="3030583" cy="505097"/>
          </a:xfrm>
          <a:prstGeom prst="rect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863634" y="2680285"/>
            <a:ext cx="5416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Jugendleitungen </a:t>
            </a:r>
            <a:b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sind wichtige Bezugspersonen </a:t>
            </a:r>
            <a:b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für Kinder und Jugendliche </a:t>
            </a:r>
            <a:b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de-DE" sz="32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 haben somit Vorbildfunktion.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236222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Konzeption: Stiftung Medienpädagogik Bayern und JFF – Institut für Medienpädagogik in Forschung und Praxis</a:t>
            </a: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Autorin: Mareike </a:t>
            </a:r>
            <a:r>
              <a:rPr lang="de-DE" sz="1000" dirty="0" err="1">
                <a:solidFill>
                  <a:srgbClr val="1A1A1A"/>
                </a:solidFill>
                <a:latin typeface="Calibri"/>
              </a:rPr>
              <a:t>Schemmerling</a:t>
            </a:r>
            <a:r>
              <a:rPr lang="de-DE" sz="1000" dirty="0">
                <a:solidFill>
                  <a:srgbClr val="1A1A1A"/>
                </a:solidFill>
                <a:latin typeface="Calibri"/>
              </a:rPr>
              <a:t> (JFF – Institut für Medienpädagogik in Forschung und Praxis)</a:t>
            </a: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Redaktion: Jutta Baumann, Jutta Schirmacher, Katharina Schulz (Stiftung Medienpädagogik Bayern)</a:t>
            </a: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Layout/Grafik: Julian Opitz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München, 2017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Copyright: Stiftung Medienpädagogik Bayern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rgbClr val="1A1A1A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Alle Rechte vorbehalten. Gefördert durch das Bayerische Staatsministerium für Wirtschaft und Medien, Energie und Technologie.</a:t>
            </a: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Es wird darauf hingewiesen, dass alle Angaben trotz sorgfältiger Bearbeitung ohne Gewähr erfolgen und eine Haftung des Herausgebers und der</a:t>
            </a:r>
          </a:p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1A1A1A"/>
                </a:solidFill>
                <a:latin typeface="Calibri"/>
              </a:rPr>
              <a:t>Autorinnen und Autoren ausgeschlossen ist.</a:t>
            </a:r>
            <a:endParaRPr 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36461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</a:t>
            </a:r>
            <a:r>
              <a:rPr lang="en-GB" dirty="0" err="1"/>
              <a:t>Kommunikation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010971"/>
            <a:ext cx="8341397" cy="4452076"/>
          </a:xfrm>
        </p:spPr>
        <p:txBody>
          <a:bodyPr/>
          <a:lstStyle/>
          <a:p>
            <a:pPr algn="ctr"/>
            <a:r>
              <a:rPr lang="de-DE" b="1" dirty="0"/>
              <a:t>Was versteht man unter den Begriffen …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32515" y="6282933"/>
            <a:ext cx="4581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Keine Ruhephasen zu haben, macht müde.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636" b="2438"/>
          <a:stretch/>
        </p:blipFill>
        <p:spPr>
          <a:xfrm>
            <a:off x="2349933" y="1486399"/>
            <a:ext cx="4760002" cy="537318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658044" y="3760164"/>
            <a:ext cx="2388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000" b="1" dirty="0"/>
              <a:t>„</a:t>
            </a:r>
            <a:r>
              <a:rPr lang="de-DE" sz="2000" b="1" dirty="0" err="1"/>
              <a:t>Social</a:t>
            </a:r>
            <a:r>
              <a:rPr lang="de-DE" sz="2000" b="1" dirty="0"/>
              <a:t> Media“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58044" y="4027547"/>
            <a:ext cx="238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0" name="Rechteck 9"/>
          <p:cNvSpPr/>
          <p:nvPr/>
        </p:nvSpPr>
        <p:spPr>
          <a:xfrm>
            <a:off x="364655" y="3760164"/>
            <a:ext cx="373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„Mobile Kommunikation“</a:t>
            </a:r>
          </a:p>
        </p:txBody>
      </p:sp>
      <p:sp>
        <p:nvSpPr>
          <p:cNvPr id="15" name="Rechteck 14"/>
          <p:cNvSpPr/>
          <p:nvPr/>
        </p:nvSpPr>
        <p:spPr>
          <a:xfrm>
            <a:off x="832769" y="4027547"/>
            <a:ext cx="238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293928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12514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Gruppenarbeit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Mobile Kommunikation in Jugendgruppen?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Findet euch in Gruppen von maximal </a:t>
            </a:r>
            <a:r>
              <a:rPr lang="de-DE" b="1" dirty="0">
                <a:solidFill>
                  <a:srgbClr val="FF00FF"/>
                </a:solidFill>
              </a:rPr>
              <a:t>vier Personen </a:t>
            </a:r>
            <a:r>
              <a:rPr lang="de-DE" dirty="0"/>
              <a:t>zusammen.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Tauscht euch anhand folgender Fragen zu </a:t>
            </a:r>
            <a:r>
              <a:rPr lang="de-DE" b="1" dirty="0">
                <a:solidFill>
                  <a:srgbClr val="FF00FF"/>
                </a:solidFill>
              </a:rPr>
              <a:t>mobiler Kommunikation in Jugendgruppen</a:t>
            </a:r>
            <a:r>
              <a:rPr lang="de-DE" dirty="0"/>
              <a:t> aus: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/>
              <a:t> kommunizieren Kinder und Jugendliche in Jugendgruppen miteinander?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rgbClr val="FF00FF"/>
                </a:solidFill>
              </a:rPr>
              <a:t>Welche Rolle </a:t>
            </a:r>
            <a:r>
              <a:rPr lang="de-DE" dirty="0"/>
              <a:t>nimmst du als Jugendleitung dazu ein?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Formuliert euer </a:t>
            </a:r>
            <a:r>
              <a:rPr lang="de-DE" b="1" dirty="0">
                <a:solidFill>
                  <a:srgbClr val="FF00FF"/>
                </a:solidFill>
              </a:rPr>
              <a:t>Gruppenergebnis</a:t>
            </a:r>
            <a:r>
              <a:rPr lang="de-DE" dirty="0"/>
              <a:t> als </a:t>
            </a:r>
            <a:r>
              <a:rPr lang="de-DE" b="1" dirty="0">
                <a:solidFill>
                  <a:srgbClr val="FF00FF"/>
                </a:solidFill>
              </a:rPr>
              <a:t>#Hashtag </a:t>
            </a:r>
            <a:r>
              <a:rPr lang="de-DE" dirty="0"/>
              <a:t>oder </a:t>
            </a:r>
            <a:r>
              <a:rPr lang="de-DE" b="1" dirty="0">
                <a:solidFill>
                  <a:srgbClr val="FF00FF"/>
                </a:solidFill>
              </a:rPr>
              <a:t>kurzen Post </a:t>
            </a:r>
            <a:r>
              <a:rPr lang="de-DE" dirty="0"/>
              <a:t>von maximal 140 Zeichen.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" y="1446347"/>
            <a:ext cx="856195" cy="85394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Mobile Kommunikation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80" y="1446347"/>
            <a:ext cx="856195" cy="853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134038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64765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Präsentation im 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Eure Ergebnisse!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/>
              <a:t> kommunizieren Kinder und Jugendliche in Jugendgruppen miteinander?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rgbClr val="FF00FF"/>
                </a:solidFill>
              </a:rPr>
              <a:t>Welche Rolle</a:t>
            </a:r>
            <a:r>
              <a:rPr lang="de-DE" dirty="0">
                <a:solidFill>
                  <a:srgbClr val="FF00FF"/>
                </a:solidFill>
              </a:rPr>
              <a:t> </a:t>
            </a:r>
            <a:r>
              <a:rPr lang="de-DE" dirty="0"/>
              <a:t>nimmst du als Jugendleitung dazu ein?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" y="1543544"/>
            <a:ext cx="806641" cy="6283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2" y="1543544"/>
            <a:ext cx="806689" cy="62833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 rot="20703048">
            <a:off x="5854427" y="3651462"/>
            <a:ext cx="2605697" cy="260569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7" tIns="68587" rIns="68587" bIns="68587" rtlCol="0" anchor="ctr"/>
          <a:lstStyle/>
          <a:p>
            <a:pPr algn="ctr" defTabSz="869511">
              <a:lnSpc>
                <a:spcPct val="120000"/>
              </a:lnSpc>
            </a:pP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Jugendleitungen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sind wichtige Bezugspersonen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für Kinder und Jugendliche und haben somit Vorbildfunktion.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33934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312514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Positionierungsspiel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Deine Meinung ist gefragt!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Jugendleitungen sind in einem ständigen Wettstreit gegen das Smartphone. Bei Treffen, Gruppenstunden, Jugendfreizeiten etc. sind Kinder und Jugendliche oft nur mit halbem Herzen dabei.</a:t>
            </a:r>
            <a:br>
              <a:rPr lang="de-DE" dirty="0"/>
            </a:br>
            <a:endParaRPr lang="de-DE" dirty="0"/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Wenn sich Kinder und Jugendliche treffen, gibt es kaum Konflikte. Viele Streitereien tragen sie außerhalb der Treffen, Gruppenstunden, Jugendfreizeiten etc. über das Smartphone aus.</a:t>
            </a:r>
            <a:br>
              <a:rPr lang="de-DE" dirty="0"/>
            </a:br>
            <a:endParaRPr lang="de-DE" dirty="0"/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Kinder und Jugendliche nutzen das Smartphone vor allem, um zu </a:t>
            </a:r>
            <a:r>
              <a:rPr lang="de-DE" dirty="0" err="1"/>
              <a:t>posen</a:t>
            </a:r>
            <a:r>
              <a:rPr lang="de-DE" dirty="0"/>
              <a:t> und Bilder von sich selbst zu machen. Das irritiert mich immer wieder.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Mobile Kommunikation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7" y="1454219"/>
            <a:ext cx="704877" cy="778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3192" y="310896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Einstieg</a:t>
            </a:r>
          </a:p>
        </p:txBody>
      </p:sp>
    </p:spTree>
    <p:extLst>
      <p:ext uri="{BB962C8B-B14F-4D97-AF65-F5344CB8AC3E}">
        <p14:creationId xmlns:p14="http://schemas.microsoft.com/office/powerpoint/2010/main" val="28824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73125"/>
            <a:endParaRPr lang="de-DE" dirty="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2354" y="1718795"/>
            <a:ext cx="7920880" cy="85509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4400" dirty="0">
                <a:solidFill>
                  <a:schemeClr val="bg1"/>
                </a:solidFill>
              </a:rPr>
              <a:t>„Mediennutzung“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2" y="1976281"/>
            <a:ext cx="3869545" cy="4602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2354" y="1215967"/>
            <a:ext cx="7920880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 defTabSz="915965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100000"/>
              </a:spcAft>
              <a:defRPr sz="2800" b="1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915965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89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77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566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754" algn="l" defTabSz="915965" rtl="0" fontAlgn="base">
              <a:lnSpc>
                <a:spcPts val="2300"/>
              </a:lnSpc>
              <a:spcBef>
                <a:spcPct val="0"/>
              </a:spcBef>
              <a:spcAft>
                <a:spcPct val="10000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kern="0" dirty="0">
                <a:solidFill>
                  <a:schemeClr val="bg1"/>
                </a:solidFill>
              </a:rPr>
              <a:t>Schwerpunkt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721360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B0F0"/>
                </a:solidFill>
              </a:rPr>
              <a:t>Sammlung im </a:t>
            </a:r>
            <a:r>
              <a:rPr lang="de-DE" sz="1800" dirty="0">
                <a:solidFill>
                  <a:srgbClr val="00B0F0"/>
                </a:solidFill>
              </a:rPr>
              <a:t>Plenum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Denkt laut!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Welche </a:t>
            </a:r>
            <a:r>
              <a:rPr lang="de-DE" b="1" dirty="0" err="1">
                <a:solidFill>
                  <a:srgbClr val="FF00FF"/>
                </a:solidFill>
              </a:rPr>
              <a:t>Social</a:t>
            </a:r>
            <a:r>
              <a:rPr lang="de-DE" b="1" dirty="0">
                <a:solidFill>
                  <a:srgbClr val="FF00FF"/>
                </a:solidFill>
              </a:rPr>
              <a:t> Media-Angebote</a:t>
            </a:r>
            <a:r>
              <a:rPr lang="de-DE" dirty="0"/>
              <a:t> sind bei Kindern und Jugendlichen aktuell sehr beliebt?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Nutzungsvorlieben und -motive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7" y="1454219"/>
            <a:ext cx="704877" cy="778410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4309527" y="3363690"/>
            <a:ext cx="3038692" cy="2618012"/>
            <a:chOff x="4052767" y="3025140"/>
            <a:chExt cx="3038692" cy="2618012"/>
          </a:xfrm>
        </p:grpSpPr>
        <p:sp>
          <p:nvSpPr>
            <p:cNvPr id="8" name="Ellipse 7"/>
            <p:cNvSpPr/>
            <p:nvPr/>
          </p:nvSpPr>
          <p:spPr bwMode="auto">
            <a:xfrm>
              <a:off x="4167028" y="3025140"/>
              <a:ext cx="2924431" cy="20661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4320778" y="4997084"/>
              <a:ext cx="504032" cy="4010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052767" y="5429895"/>
              <a:ext cx="268011" cy="2132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086466" y="3102526"/>
              <a:ext cx="108555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500" b="1" dirty="0">
                  <a:solidFill>
                    <a:srgbClr val="00B0F0"/>
                  </a:solidFill>
                </a:rPr>
                <a:t>?</a:t>
              </a: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167027" y="3025140"/>
              <a:ext cx="2924431" cy="2066174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731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300808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1177926"/>
            <a:ext cx="9145588" cy="486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7349" y="1497875"/>
            <a:ext cx="8459471" cy="4452076"/>
          </a:xfrm>
        </p:spPr>
        <p:txBody>
          <a:bodyPr/>
          <a:lstStyle/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B0F0"/>
                </a:solidFill>
              </a:rPr>
              <a:t>Gruppenarbeit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/>
              <a:t>Wozu </a:t>
            </a:r>
            <a:r>
              <a:rPr lang="de-DE" sz="3200" b="1" dirty="0" err="1"/>
              <a:t>Social</a:t>
            </a:r>
            <a:r>
              <a:rPr lang="de-DE" sz="3200" b="1" dirty="0"/>
              <a:t> Media-Angebote?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Findet euch in Gruppen von maximal </a:t>
            </a:r>
            <a:r>
              <a:rPr lang="de-DE" b="1" dirty="0">
                <a:solidFill>
                  <a:srgbClr val="FF00FF"/>
                </a:solidFill>
              </a:rPr>
              <a:t>vier Personen </a:t>
            </a:r>
            <a:r>
              <a:rPr lang="de-DE" dirty="0"/>
              <a:t>zusammen.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Jede Gruppe beschäftigt sich mit </a:t>
            </a:r>
            <a:r>
              <a:rPr lang="de-DE" b="1" dirty="0">
                <a:solidFill>
                  <a:srgbClr val="FF00FF"/>
                </a:solidFill>
              </a:rPr>
              <a:t>einem </a:t>
            </a:r>
            <a:r>
              <a:rPr lang="de-DE" b="1" dirty="0" err="1">
                <a:solidFill>
                  <a:srgbClr val="FF00FF"/>
                </a:solidFill>
              </a:rPr>
              <a:t>Social</a:t>
            </a:r>
            <a:r>
              <a:rPr lang="de-DE" b="1" dirty="0">
                <a:solidFill>
                  <a:srgbClr val="FF00FF"/>
                </a:solidFill>
              </a:rPr>
              <a:t> Media-Angebot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das bei Kindern und Jugendlichen aktuell sehr beliebt ist.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Tauscht euch zu folgenden Fragen aus: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rgbClr val="FF00FF"/>
                </a:solidFill>
              </a:rPr>
              <a:t>Wie</a:t>
            </a:r>
            <a:r>
              <a:rPr lang="de-DE" dirty="0"/>
              <a:t> und </a:t>
            </a:r>
            <a:r>
              <a:rPr lang="de-DE" b="1" dirty="0">
                <a:solidFill>
                  <a:srgbClr val="FF00FF"/>
                </a:solidFill>
              </a:rPr>
              <a:t>wozu</a:t>
            </a:r>
            <a:r>
              <a:rPr lang="de-DE" dirty="0"/>
              <a:t> nutzen junge Menschen dieses </a:t>
            </a:r>
            <a:r>
              <a:rPr lang="de-DE" dirty="0" err="1"/>
              <a:t>Social</a:t>
            </a:r>
            <a:r>
              <a:rPr lang="de-DE" dirty="0"/>
              <a:t> Media-Angebot?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rgbClr val="FF00FF"/>
                </a:solidFill>
              </a:rPr>
              <a:t>Was</a:t>
            </a:r>
            <a:r>
              <a:rPr lang="de-DE" dirty="0"/>
              <a:t> ist ihnen bei der Nutzung wichtig?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rgbClr val="FF00FF"/>
                </a:solidFill>
              </a:rPr>
              <a:t>Warum</a:t>
            </a:r>
            <a:r>
              <a:rPr lang="de-DE" dirty="0"/>
              <a:t> ist das so?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Haltet die </a:t>
            </a:r>
            <a:r>
              <a:rPr lang="de-DE" b="1" dirty="0">
                <a:solidFill>
                  <a:srgbClr val="FF00FF"/>
                </a:solidFill>
              </a:rPr>
              <a:t>wesentlichen Punkte </a:t>
            </a:r>
            <a:r>
              <a:rPr lang="de-DE" dirty="0"/>
              <a:t>des Gesprächs schriftlich fest.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89314" y="1466124"/>
            <a:ext cx="861259" cy="86125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" y="1446347"/>
            <a:ext cx="856195" cy="85394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350" y="464149"/>
            <a:ext cx="6361793" cy="397109"/>
          </a:xfrm>
        </p:spPr>
        <p:txBody>
          <a:bodyPr/>
          <a:lstStyle/>
          <a:p>
            <a:r>
              <a:rPr lang="de-DE" dirty="0"/>
              <a:t>Nutzungsvorlieben und -motive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80" y="1446347"/>
            <a:ext cx="856195" cy="853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3192" y="310896"/>
            <a:ext cx="24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Schwerpunkt „Mediennutzung“</a:t>
            </a:r>
          </a:p>
        </p:txBody>
      </p:sp>
    </p:spTree>
    <p:extLst>
      <p:ext uri="{BB962C8B-B14F-4D97-AF65-F5344CB8AC3E}">
        <p14:creationId xmlns:p14="http://schemas.microsoft.com/office/powerpoint/2010/main" val="3241411647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">
  <a:themeElements>
    <a:clrScheme name="3_default 1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B40000"/>
      </a:accent1>
      <a:accent2>
        <a:srgbClr val="737373"/>
      </a:accent2>
      <a:accent3>
        <a:srgbClr val="FFFFFF"/>
      </a:accent3>
      <a:accent4>
        <a:srgbClr val="000000"/>
      </a:accent4>
      <a:accent5>
        <a:srgbClr val="D6AAAA"/>
      </a:accent5>
      <a:accent6>
        <a:srgbClr val="686868"/>
      </a:accent6>
      <a:hlink>
        <a:srgbClr val="FFD2A5"/>
      </a:hlink>
      <a:folHlink>
        <a:srgbClr val="B4B4B4"/>
      </a:folHlink>
    </a:clrScheme>
    <a:fontScheme name="3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lIns="72000" tIns="72000" rIns="72000" bIns="72000" rtlCol="0" anchor="ctr"/>
      <a:lstStyle>
        <a:defPPr defTabSz="912777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1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B40000"/>
        </a:accent1>
        <a:accent2>
          <a:srgbClr val="737373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686868"/>
        </a:accent6>
        <a:hlink>
          <a:srgbClr val="FFD2A5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1037</Words>
  <Application>Microsoft Office PowerPoint</Application>
  <PresentationFormat>Benutzerdefiniert</PresentationFormat>
  <Paragraphs>282</Paragraphs>
  <Slides>27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Segoe UI Black</vt:lpstr>
      <vt:lpstr>Symbol</vt:lpstr>
      <vt:lpstr>Times</vt:lpstr>
      <vt:lpstr>Verdana</vt:lpstr>
      <vt:lpstr>Wingdings</vt:lpstr>
      <vt:lpstr>SCHUFA_Praesentationsvorlage</vt:lpstr>
      <vt:lpstr>3_default</vt:lpstr>
      <vt:lpstr>Medienführerschein Bayern  für die außerschulische Jugendarbeit</vt:lpstr>
      <vt:lpstr>„Mobile Kommunikation“</vt:lpstr>
      <vt:lpstr>Mobile Kommunikation</vt:lpstr>
      <vt:lpstr>Mobile Kommunikation</vt:lpstr>
      <vt:lpstr>Mobile Kommunikation</vt:lpstr>
      <vt:lpstr>Mobile Kommunikation</vt:lpstr>
      <vt:lpstr>„Mediennutzung“</vt:lpstr>
      <vt:lpstr>Nutzungsvorlieben und -motive</vt:lpstr>
      <vt:lpstr>Nutzungsvorlieben und -motive</vt:lpstr>
      <vt:lpstr>Nutzungsvorlieben und -motive</vt:lpstr>
      <vt:lpstr>Herausforderung: Intensive Mediennutzung</vt:lpstr>
      <vt:lpstr>Herausforderung: Intensive Mediennutzung</vt:lpstr>
      <vt:lpstr>Herausforderung: Kostenfallen</vt:lpstr>
      <vt:lpstr>Herausforderung: Kostenfallen</vt:lpstr>
      <vt:lpstr>Herausforderung: Kostenfallen</vt:lpstr>
      <vt:lpstr>Herausforderung: Kostenfallen</vt:lpstr>
      <vt:lpstr>Herausforderung: Datenschutz</vt:lpstr>
      <vt:lpstr>Herausforderung: Datenschutz</vt:lpstr>
      <vt:lpstr>Herausforderung: Datenschutz</vt:lpstr>
      <vt:lpstr>Herausforderung: Datenschutz</vt:lpstr>
      <vt:lpstr>„Mobile Kommunikation“</vt:lpstr>
      <vt:lpstr>Mobile Kommunikation</vt:lpstr>
      <vt:lpstr>Mobile Kommunikation</vt:lpstr>
      <vt:lpstr>Mobile Kommunikation</vt:lpstr>
      <vt:lpstr>Mobile Kommunikation</vt:lpstr>
      <vt:lpstr>Mobile Kommunikation</vt:lpstr>
      <vt:lpstr>PowerPoint-Präsentation</vt:lpstr>
    </vt:vector>
  </TitlesOfParts>
  <Manager/>
  <Company>Stiftung Medienpädagogik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Schulungseinheit „Medienkompetenz“</dc:title>
  <dc:subject/>
  <dc:creator>deumer@helliwood.com</dc:creator>
  <cp:lastModifiedBy>Stefan Deumer</cp:lastModifiedBy>
  <cp:revision>609</cp:revision>
  <cp:lastPrinted>2018-04-06T15:17:25Z</cp:lastPrinted>
  <dcterms:created xsi:type="dcterms:W3CDTF">2008-07-07T09:25:06Z</dcterms:created>
  <dcterms:modified xsi:type="dcterms:W3CDTF">2018-05-30T11:18:56Z</dcterms:modified>
</cp:coreProperties>
</file>