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6" r:id="rId1"/>
  </p:sldMasterIdLst>
  <p:notesMasterIdLst>
    <p:notesMasterId r:id="rId33"/>
  </p:notesMasterIdLst>
  <p:sldIdLst>
    <p:sldId id="308" r:id="rId2"/>
    <p:sldId id="309" r:id="rId3"/>
    <p:sldId id="310" r:id="rId4"/>
    <p:sldId id="311" r:id="rId5"/>
    <p:sldId id="312" r:id="rId6"/>
    <p:sldId id="313" r:id="rId7"/>
    <p:sldId id="314" r:id="rId8"/>
    <p:sldId id="318" r:id="rId9"/>
    <p:sldId id="319" r:id="rId10"/>
    <p:sldId id="320" r:id="rId11"/>
    <p:sldId id="321" r:id="rId12"/>
    <p:sldId id="322" r:id="rId13"/>
    <p:sldId id="324" r:id="rId14"/>
    <p:sldId id="325" r:id="rId15"/>
    <p:sldId id="323" r:id="rId16"/>
    <p:sldId id="326" r:id="rId17"/>
    <p:sldId id="327" r:id="rId18"/>
    <p:sldId id="328" r:id="rId19"/>
    <p:sldId id="330" r:id="rId20"/>
    <p:sldId id="331" r:id="rId21"/>
    <p:sldId id="332" r:id="rId22"/>
    <p:sldId id="333" r:id="rId23"/>
    <p:sldId id="334" r:id="rId24"/>
    <p:sldId id="335" r:id="rId25"/>
    <p:sldId id="341" r:id="rId26"/>
    <p:sldId id="336" r:id="rId27"/>
    <p:sldId id="337" r:id="rId28"/>
    <p:sldId id="338" r:id="rId29"/>
    <p:sldId id="339" r:id="rId30"/>
    <p:sldId id="342" r:id="rId31"/>
    <p:sldId id="340"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778" userDrawn="1">
          <p15:clr>
            <a:srgbClr val="A4A3A4"/>
          </p15:clr>
        </p15:guide>
        <p15:guide id="4" orient="horz" pos="345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5A0559-A482-5433-7C48-A80732925018}" name="Steffen Gorski" initials="SG" userId="ed3c539383059ed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llross Martina" initials="KM" lastIdx="2" clrIdx="0">
    <p:extLst>
      <p:ext uri="{19B8F6BF-5375-455C-9EA6-DF929625EA0E}">
        <p15:presenceInfo xmlns:p15="http://schemas.microsoft.com/office/powerpoint/2012/main" userId="S-1-5-21-2006274056-1010123383-2343387302-11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573"/>
    <a:srgbClr val="44C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5266"/>
    <p:restoredTop sz="92832" autoAdjust="0"/>
  </p:normalViewPr>
  <p:slideViewPr>
    <p:cSldViewPr snapToGrid="0" showGuides="1">
      <p:cViewPr varScale="1">
        <p:scale>
          <a:sx n="129" d="100"/>
          <a:sy n="129" d="100"/>
        </p:scale>
        <p:origin x="1136" y="200"/>
      </p:cViewPr>
      <p:guideLst>
        <p:guide orient="horz" pos="2160"/>
        <p:guide pos="778"/>
        <p:guide orient="horz" pos="3453"/>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Anna-Maria Ströber</c:v>
                </c:pt>
              </c:strCache>
            </c:strRef>
          </c:tx>
          <c:spPr>
            <a:solidFill>
              <a:schemeClr val="tx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D32-D645-97E3-6D7EE725AE8F}"/>
              </c:ext>
            </c:extLst>
          </c:dPt>
          <c:cat>
            <c:strRef>
              <c:f>Tabelle1!$A$2</c:f>
              <c:strCache>
                <c:ptCount val="1"/>
                <c:pt idx="0">
                  <c:v>Kategorie 1</c:v>
                </c:pt>
              </c:strCache>
            </c:strRef>
          </c:cat>
          <c:val>
            <c:numRef>
              <c:f>Tabelle1!$B$2</c:f>
              <c:numCache>
                <c:formatCode>General</c:formatCode>
                <c:ptCount val="1"/>
                <c:pt idx="0">
                  <c:v>12</c:v>
                </c:pt>
              </c:numCache>
            </c:numRef>
          </c:val>
          <c:extLst>
            <c:ext xmlns:c16="http://schemas.microsoft.com/office/drawing/2014/chart" uri="{C3380CC4-5D6E-409C-BE32-E72D297353CC}">
              <c16:uniqueId val="{00000002-1D32-D645-97E3-6D7EE725AE8F}"/>
            </c:ext>
          </c:extLst>
        </c:ser>
        <c:ser>
          <c:idx val="1"/>
          <c:order val="1"/>
          <c:tx>
            <c:strRef>
              <c:f>Tabelle1!$C$1</c:f>
              <c:strCache>
                <c:ptCount val="1"/>
                <c:pt idx="0">
                  <c:v>Jakob Fischer</c:v>
                </c:pt>
              </c:strCache>
            </c:strRef>
          </c:tx>
          <c:spPr>
            <a:solidFill>
              <a:schemeClr val="accent2"/>
            </a:solidFill>
            <a:ln>
              <a:noFill/>
            </a:ln>
            <a:effectLst/>
          </c:spPr>
          <c:invertIfNegative val="0"/>
          <c:cat>
            <c:strRef>
              <c:f>Tabelle1!$A$2</c:f>
              <c:strCache>
                <c:ptCount val="1"/>
                <c:pt idx="0">
                  <c:v>Kategorie 1</c:v>
                </c:pt>
              </c:strCache>
            </c:strRef>
          </c:cat>
          <c:val>
            <c:numRef>
              <c:f>Tabelle1!$C$2</c:f>
              <c:numCache>
                <c:formatCode>General</c:formatCode>
                <c:ptCount val="1"/>
                <c:pt idx="0">
                  <c:v>10</c:v>
                </c:pt>
              </c:numCache>
            </c:numRef>
          </c:val>
          <c:extLst>
            <c:ext xmlns:c16="http://schemas.microsoft.com/office/drawing/2014/chart" uri="{C3380CC4-5D6E-409C-BE32-E72D297353CC}">
              <c16:uniqueId val="{00000003-1D32-D645-97E3-6D7EE725AE8F}"/>
            </c:ext>
          </c:extLst>
        </c:ser>
        <c:ser>
          <c:idx val="2"/>
          <c:order val="2"/>
          <c:tx>
            <c:strRef>
              <c:f>Tabelle1!$D$1</c:f>
              <c:strCache>
                <c:ptCount val="1"/>
                <c:pt idx="0">
                  <c:v>Kathrin Seller</c:v>
                </c:pt>
              </c:strCache>
            </c:strRef>
          </c:tx>
          <c:spPr>
            <a:solidFill>
              <a:schemeClr val="accent3"/>
            </a:solidFill>
            <a:ln>
              <a:noFill/>
            </a:ln>
            <a:effectLst/>
          </c:spPr>
          <c:invertIfNegative val="0"/>
          <c:cat>
            <c:strRef>
              <c:f>Tabelle1!$A$2</c:f>
              <c:strCache>
                <c:ptCount val="1"/>
                <c:pt idx="0">
                  <c:v>Kategorie 1</c:v>
                </c:pt>
              </c:strCache>
            </c:strRef>
          </c:cat>
          <c:val>
            <c:numRef>
              <c:f>Tabelle1!$D$2</c:f>
              <c:numCache>
                <c:formatCode>General</c:formatCode>
                <c:ptCount val="1"/>
                <c:pt idx="0">
                  <c:v>2</c:v>
                </c:pt>
              </c:numCache>
            </c:numRef>
          </c:val>
          <c:extLst>
            <c:ext xmlns:c16="http://schemas.microsoft.com/office/drawing/2014/chart" uri="{C3380CC4-5D6E-409C-BE32-E72D297353CC}">
              <c16:uniqueId val="{00000004-1D32-D645-97E3-6D7EE725AE8F}"/>
            </c:ext>
          </c:extLst>
        </c:ser>
        <c:dLbls>
          <c:showLegendKey val="0"/>
          <c:showVal val="0"/>
          <c:showCatName val="0"/>
          <c:showSerName val="0"/>
          <c:showPercent val="0"/>
          <c:showBubbleSize val="0"/>
        </c:dLbls>
        <c:gapWidth val="219"/>
        <c:overlap val="-27"/>
        <c:axId val="139660575"/>
        <c:axId val="193330863"/>
      </c:barChart>
      <c:catAx>
        <c:axId val="139660575"/>
        <c:scaling>
          <c:orientation val="minMax"/>
        </c:scaling>
        <c:delete val="1"/>
        <c:axPos val="b"/>
        <c:numFmt formatCode="General" sourceLinked="1"/>
        <c:majorTickMark val="none"/>
        <c:minorTickMark val="none"/>
        <c:tickLblPos val="nextTo"/>
        <c:crossAx val="193330863"/>
        <c:crosses val="autoZero"/>
        <c:auto val="1"/>
        <c:lblAlgn val="ctr"/>
        <c:lblOffset val="100"/>
        <c:noMultiLvlLbl val="0"/>
      </c:catAx>
      <c:valAx>
        <c:axId val="193330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13966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AFA64-F9B4-8D4B-8389-096D58795BDB}" type="datetimeFigureOut">
              <a:rPr lang="de-DE" smtClean="0"/>
              <a:t>25.04.24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13299-429D-C54E-AEA4-F7656585D3C2}" type="slidenum">
              <a:rPr lang="de-DE" smtClean="0"/>
              <a:t>‹Nr.›</a:t>
            </a:fld>
            <a:endParaRPr lang="de-DE" dirty="0"/>
          </a:p>
        </p:txBody>
      </p:sp>
    </p:spTree>
    <p:extLst>
      <p:ext uri="{BB962C8B-B14F-4D97-AF65-F5344CB8AC3E}">
        <p14:creationId xmlns:p14="http://schemas.microsoft.com/office/powerpoint/2010/main" val="278125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Überblick Unterrichtsmaterialien</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500"/>
              </a:lnSpc>
              <a:spcBef>
                <a:spcPts val="500"/>
              </a:spcBef>
              <a:spcAft>
                <a:spcPts val="0"/>
              </a:spcAft>
              <a:buClrTx/>
              <a:buSzTx/>
              <a:buFont typeface="Symbol" pitchFamily="2" charset="2"/>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Das </a:t>
            </a: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Materialpakt besteht aus </a:t>
            </a:r>
          </a:p>
          <a:p>
            <a:pPr marL="637200" marR="0" lvl="1" indent="-180000" algn="l" defTabSz="914400" rtl="0" eaLnBrk="1" fontAlgn="auto" latinLnBrk="0" hangingPunct="1">
              <a:lnSpc>
                <a:spcPts val="1500"/>
              </a:lnSpc>
              <a:spcBef>
                <a:spcPts val="500"/>
              </a:spcBef>
              <a:spcAft>
                <a:spcPts val="0"/>
              </a:spcAft>
              <a:buClrTx/>
              <a:buSzTx/>
              <a:buFont typeface="Symbol" pitchFamily="2" charset="2"/>
              <a:buChar char="-"/>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einem Leitfaden zur Umsetzung einer 90-minütigen Unterrichtseinheit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inkl. didaktischer Hinweise und Tafelbilder (dieses Dokument)</a:t>
            </a:r>
          </a:p>
          <a:p>
            <a:pPr marL="637200" marR="0" lvl="1" indent="-180000" algn="l" defTabSz="914400" rtl="0" eaLnBrk="1" fontAlgn="auto" latinLnBrk="0" hangingPunct="1">
              <a:lnSpc>
                <a:spcPts val="1500"/>
              </a:lnSpc>
              <a:spcBef>
                <a:spcPts val="500"/>
              </a:spcBef>
              <a:spcAft>
                <a:spcPts val="0"/>
              </a:spcAft>
              <a:buClrTx/>
              <a:buSzTx/>
              <a:buFont typeface="Symbol" pitchFamily="2" charset="2"/>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der </a:t>
            </a: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digitalen Anwendung „Wahlberg wählt“</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https://www.medienfuehrerschein.bayern/wahlberg-waehlt)</a:t>
            </a:r>
            <a:endPar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37200" marR="0" lvl="1" indent="-180000" algn="l" defTabSz="914400" rtl="0" eaLnBrk="1" fontAlgn="auto" latinLnBrk="0" hangingPunct="1">
              <a:lnSpc>
                <a:spcPts val="1500"/>
              </a:lnSpc>
              <a:spcBef>
                <a:spcPts val="500"/>
              </a:spcBef>
              <a:spcAft>
                <a:spcPts val="0"/>
              </a:spcAft>
              <a:buClrTx/>
              <a:buSzTx/>
              <a:buFont typeface="Symbol" pitchFamily="2" charset="2"/>
              <a:buChar char="-"/>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einem Handbuch zur digitalen Anwendung „Wahlberg wählt“ (</a:t>
            </a:r>
            <a:r>
              <a:rPr kumimoji="0" lang="de-DE"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https://fb.tipp.fm/4579_Handbuch.htm</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637200" marR="0" lvl="1" indent="-180000" algn="l" defTabSz="914400" rtl="0" eaLnBrk="1" fontAlgn="auto" latinLnBrk="0" hangingPunct="1">
              <a:lnSpc>
                <a:spcPts val="1500"/>
              </a:lnSpc>
              <a:spcBef>
                <a:spcPts val="500"/>
              </a:spcBef>
              <a:spcAft>
                <a:spcPts val="0"/>
              </a:spcAft>
              <a:buClrTx/>
              <a:buSzTx/>
              <a:buFont typeface="Symbol" pitchFamily="2" charset="2"/>
              <a:buChar char="-"/>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einer Übersicht zur Vorbereitung der Unterrichtsstunde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mit u. a. tabellarischem Unterrichtsverlauf (h</a:t>
            </a:r>
            <a:r>
              <a:rPr kumimoji="0" lang="de-DE"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ttps://fb.tipp.fm/4578_Uebersicht.htm</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637200" marR="0" lvl="1" indent="-180000" algn="l" defTabSz="914400" rtl="0" eaLnBrk="1" fontAlgn="auto" latinLnBrk="0" hangingPunct="1">
              <a:lnSpc>
                <a:spcPts val="1500"/>
              </a:lnSpc>
              <a:spcBef>
                <a:spcPts val="500"/>
              </a:spcBef>
              <a:spcAft>
                <a:spcPts val="0"/>
              </a:spcAft>
              <a:buClrTx/>
              <a:buSzTx/>
              <a:buFont typeface="Symbol" pitchFamily="2" charset="2"/>
              <a:buChar char="-"/>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Arbeitsmaterialien für den Einsatz im Unterricht (</a:t>
            </a:r>
            <a:r>
              <a:rPr kumimoji="0" lang="de-DE"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https://fb.tipp.fm/4580_Arbeitsmaterial.htm</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637200" marR="0" lvl="1" indent="-180000" algn="l" defTabSz="914400" rtl="0" eaLnBrk="1" fontAlgn="auto" latinLnBrk="0" hangingPunct="1">
              <a:lnSpc>
                <a:spcPts val="1500"/>
              </a:lnSpc>
              <a:spcBef>
                <a:spcPts val="500"/>
              </a:spcBef>
              <a:spcAft>
                <a:spcPts val="0"/>
              </a:spcAft>
              <a:buClrTx/>
              <a:buSzTx/>
              <a:buFont typeface="Symbol" pitchFamily="2" charset="2"/>
              <a:buChar char="-"/>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Hintergrundinformationen</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zur Vorbereitung der Doppelstunde (</a:t>
            </a:r>
            <a:r>
              <a:rPr kumimoji="0" lang="de-DE"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https://fb.tipp.fm/4581_Hintergrund.htm</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637200" marR="0" lvl="1" indent="-180000" algn="l" defTabSz="914400" rtl="0" eaLnBrk="1" fontAlgn="auto" latinLnBrk="0" hangingPunct="1">
              <a:lnSpc>
                <a:spcPts val="1500"/>
              </a:lnSpc>
              <a:spcBef>
                <a:spcPts val="500"/>
              </a:spcBef>
              <a:spcAft>
                <a:spcPts val="0"/>
              </a:spcAft>
              <a:buClrTx/>
              <a:buSzTx/>
              <a:buFont typeface="Symbol" pitchFamily="2" charset="2"/>
              <a:buChar char="-"/>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Projektideen zur Vertiefung des Themas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https://fb.tipp.fm/4647_Projektideen.htm</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57200" marR="0" lvl="1" indent="0" algn="l" defTabSz="914400" rtl="0" eaLnBrk="1" fontAlgn="auto" latinLnBrk="0" hangingPunct="1">
              <a:lnSpc>
                <a:spcPts val="1500"/>
              </a:lnSpc>
              <a:spcBef>
                <a:spcPts val="500"/>
              </a:spcBef>
              <a:spcAft>
                <a:spcPts val="0"/>
              </a:spcAft>
              <a:buClrTx/>
              <a:buSzTx/>
              <a:buFont typeface="Symbol" pitchFamily="2" charset="2"/>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 typeface="Symbol" panose="05050102010706020507" pitchFamily="18" charset="2"/>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Materialien sind zum </a:t>
            </a: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direkten Einsatz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 Unterricht geeignet. Die Präsentationsfolien können im Kurs gezeigt werden. Ausgegraute Folien sind für den Kurs nicht sichtbar, sondern enthalten für Sie als Lehrkraft z. B. Phasenbeschreibungen oder Lösungsvorschläge für Tafelbilder.</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Ziel der Unterrichtseinheit ist es, junge Erwachsene für den Umgang mit Informationen vor Wahlen in Social-Media-Angeboten zu sensibilisieren. Dazu gehört die Kompetenz, glaubwürdige Quellen, Meinungsäußerungen und gezielte Desinformation voneinander unterscheiden zu können. Darüber hinaus soll ein Grundverständnis vermittelt werden, wie Algorithmen von Social-Media-Angeboten funktionieren und wie sie die Meinungsbildung beeinflussen können. </a:t>
            </a:r>
          </a:p>
          <a:p>
            <a:pPr>
              <a:lnSpc>
                <a:spcPts val="1500"/>
              </a:lnSpc>
            </a:pPr>
            <a:endParaRPr lang="de-DE" baseline="0" dirty="0">
              <a:latin typeface="Arial" panose="020B0604020202020204" pitchFamily="34" charset="0"/>
              <a:cs typeface="Arial" panose="020B0604020202020204" pitchFamily="34" charset="0"/>
            </a:endParaRPr>
          </a:p>
          <a:p>
            <a:pPr>
              <a:lnSpc>
                <a:spcPts val="1500"/>
              </a:lnSpc>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37213299-429D-C54E-AEA4-F7656585D3C2}" type="slidenum">
              <a:rPr lang="de-DE" smtClean="0"/>
              <a:t>1</a:t>
            </a:fld>
            <a:endParaRPr lang="de-DE" dirty="0"/>
          </a:p>
        </p:txBody>
      </p:sp>
    </p:spTree>
    <p:extLst>
      <p:ext uri="{BB962C8B-B14F-4D97-AF65-F5344CB8AC3E}">
        <p14:creationId xmlns:p14="http://schemas.microsoft.com/office/powerpoint/2010/main" val="9987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tab pos="457200" algn="l"/>
              </a:tabLst>
              <a:defRPr/>
            </a:pPr>
            <a:r>
              <a:rPr kumimoji="0" lang="de-DE"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Wie </a:t>
            </a:r>
            <a:r>
              <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ist der Beitrag gestaltet?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Wirkt die Aufmachung des Beitrags professionell und dem Thema angemessen? W</a:t>
            </a:r>
            <a:r>
              <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erden Regeln für Rechtschreibung und Grammatik beachtet? Ist der Beitrag mit Bild-, Video- oder Tonmaterial verknüpft? Ist zu erkennen, ob es nachträglich bearbeitet wurde? Sollen bestimmte Emotionen mit dem Beitrag hervorgerufen werden?</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spcAft>
                <a:spcPts val="800"/>
              </a:spcAft>
            </a:pP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10</a:t>
            </a:fld>
            <a:endParaRPr lang="de-DE" dirty="0"/>
          </a:p>
        </p:txBody>
      </p:sp>
    </p:spTree>
    <p:extLst>
      <p:ext uri="{BB962C8B-B14F-4D97-AF65-F5344CB8AC3E}">
        <p14:creationId xmlns:p14="http://schemas.microsoft.com/office/powerpoint/2010/main" val="2061452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Was </a:t>
            </a:r>
            <a:r>
              <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ist der Inhalt des Beitrags? Ist eine Werbebotschaft oder eine Verlinkung auf Online-Shops enthalten? Werden weiterführende Informationen verlinkt? Gibt es Quellenangaben? </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11</a:t>
            </a:fld>
            <a:endParaRPr lang="de-DE" dirty="0"/>
          </a:p>
        </p:txBody>
      </p:sp>
    </p:spTree>
    <p:extLst>
      <p:ext uri="{BB962C8B-B14F-4D97-AF65-F5344CB8AC3E}">
        <p14:creationId xmlns:p14="http://schemas.microsoft.com/office/powerpoint/2010/main" val="178961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Analyse eines Beitrags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Unterrichtsgespräch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Fragen Sie den Kurs, welche Aspekte für die Glaubwürdigkeit des Beitrags sprechen und welche dagegen. Berücksichtigen Sie bei der Erarbeitung des Tafelbilds die Nennungen der Schülerinnen und Schüler im „Originalton“.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Zum Beschriften bitte die leeren Felder anklicken (funktioniert nur im Bearbeitungsmodus).</a:t>
            </a:r>
          </a:p>
          <a:p>
            <a:endParaRPr lang="de-DE" dirty="0"/>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12</a:t>
            </a:fld>
            <a:endParaRPr lang="de-DE" dirty="0"/>
          </a:p>
        </p:txBody>
      </p:sp>
    </p:spTree>
    <p:extLst>
      <p:ext uri="{BB962C8B-B14F-4D97-AF65-F5344CB8AC3E}">
        <p14:creationId xmlns:p14="http://schemas.microsoft.com/office/powerpoint/2010/main" val="309079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 Analyse des Beitrags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Nutzen Sie den Lösungsvorschlag zur Orientierung für die Analyse der Beiträge.</a:t>
            </a:r>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13</a:t>
            </a:fld>
            <a:endParaRPr lang="de-DE" dirty="0"/>
          </a:p>
        </p:txBody>
      </p:sp>
    </p:spTree>
    <p:extLst>
      <p:ext uri="{BB962C8B-B14F-4D97-AF65-F5344CB8AC3E}">
        <p14:creationId xmlns:p14="http://schemas.microsoft.com/office/powerpoint/2010/main" val="114626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Analyse eines Beitrags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Unterrichtsgespräch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Fragen Sie den Kurs, welche Aspekte für die Glaubwürdigkeit des Beitrags sprechen und welche dagegen. Berücksichtigen Sie bei der Erarbeitung des Tafelbilds die Nennungen der Schülerinnen und Schüler im „Originalton“.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Zum Beschriften bitte die leeren Felder anklicken (funktioniert nur im Bearbeitungsmodus).</a:t>
            </a:r>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14</a:t>
            </a:fld>
            <a:endParaRPr lang="de-DE" dirty="0"/>
          </a:p>
        </p:txBody>
      </p:sp>
    </p:spTree>
    <p:extLst>
      <p:ext uri="{BB962C8B-B14F-4D97-AF65-F5344CB8AC3E}">
        <p14:creationId xmlns:p14="http://schemas.microsoft.com/office/powerpoint/2010/main" val="38821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 Analyse des Beitrags</a:t>
            </a:r>
          </a:p>
          <a:p>
            <a:endParaRPr lang="de-DE" sz="1200" kern="1200" dirty="0">
              <a:solidFill>
                <a:schemeClr val="tx1"/>
              </a:solidFill>
              <a:effectLst/>
              <a:latin typeface="Arial" panose="020B0604020202020204" pitchFamily="34" charset="0"/>
              <a:ea typeface="+mn-ea"/>
              <a:cs typeface="Arial" panose="020B0604020202020204" pitchFamily="34" charset="0"/>
            </a:endParaRPr>
          </a:p>
          <a:p>
            <a:r>
              <a:rPr lang="de-DE" sz="1200" kern="1200" dirty="0">
                <a:solidFill>
                  <a:schemeClr val="tx1"/>
                </a:solidFill>
                <a:effectLst/>
                <a:latin typeface="Arial" panose="020B0604020202020204" pitchFamily="34" charset="0"/>
                <a:ea typeface="+mn-ea"/>
                <a:cs typeface="Arial" panose="020B0604020202020204" pitchFamily="34" charset="0"/>
              </a:rPr>
              <a:t>Nutzen Sie den Lösungsvorschlag zur Orientierung für die Analyse der Beiträge.</a:t>
            </a:r>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15</a:t>
            </a:fld>
            <a:endParaRPr lang="de-DE" dirty="0"/>
          </a:p>
        </p:txBody>
      </p:sp>
    </p:spTree>
    <p:extLst>
      <p:ext uri="{BB962C8B-B14F-4D97-AF65-F5344CB8AC3E}">
        <p14:creationId xmlns:p14="http://schemas.microsoft.com/office/powerpoint/2010/main" val="889207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Analyse eines Beitrags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Unterrichtsgespräch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Fragen Sie den Kurs, welche Aspekte für die Glaubwürdigkeit des Beitrags sprechen und welche dagegen. Berücksichtigen Sie bei der Erarbeitung des Tafelbilds die Nennungen der Schülerinnen und Schüler im „Originalton“.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Zum Beschriften bitte die leeren Felder anklicken (funktioniert nur im Bearbeitungsmodus).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Erklären Sie, dass auch professionell gestaltete Beiträge falsche oder nicht belegte Informationen beinhalten können. Weisen Sie den Kurs darauf hin, dass es in jedem Fall wichtig ist, die Glaubwürdigkeit von Beiträgen zu hinterfragen. Insbesondere jedoch, wenn Beiträge gelikt/gedislikt und geteilt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Bitten Sie den Kurs, die Arbeit in der digitalen Anwendung fortzusetzen. </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16</a:t>
            </a:fld>
            <a:endParaRPr lang="de-DE" dirty="0"/>
          </a:p>
        </p:txBody>
      </p:sp>
    </p:spTree>
    <p:extLst>
      <p:ext uri="{BB962C8B-B14F-4D97-AF65-F5344CB8AC3E}">
        <p14:creationId xmlns:p14="http://schemas.microsoft.com/office/powerpoint/2010/main" val="357057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 Analyse des Beitrags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Nutzen Sie den Lösungsvorschlag zur Orientierung für die Analyse der Beiträge.</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17</a:t>
            </a:fld>
            <a:endParaRPr lang="de-DE" dirty="0"/>
          </a:p>
        </p:txBody>
      </p:sp>
    </p:spTree>
    <p:extLst>
      <p:ext uri="{BB962C8B-B14F-4D97-AF65-F5344CB8AC3E}">
        <p14:creationId xmlns:p14="http://schemas.microsoft.com/office/powerpoint/2010/main" val="521639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800"/>
              </a:spcAft>
              <a:buClrTx/>
              <a:buSzTx/>
              <a:buFontTx/>
              <a:buNone/>
              <a:tabLst/>
              <a:defRPr/>
            </a:pPr>
            <a:r>
              <a:rPr kumimoji="0" lang="de-DE"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2.4 Kapitel 3: Analyse der Inszenierungsstrategien (25 Minuten)</a:t>
            </a:r>
          </a:p>
          <a:p>
            <a:pPr marL="0" marR="0" lvl="0" indent="0" algn="l" defTabSz="914400" rtl="0" eaLnBrk="1" fontAlgn="auto" latinLnBrk="0" hangingPunct="1">
              <a:lnSpc>
                <a:spcPts val="1500"/>
              </a:lnSpc>
              <a:spcBef>
                <a:spcPts val="0"/>
              </a:spcBef>
              <a:spcAft>
                <a:spcPts val="800"/>
              </a:spcAft>
              <a:buClrTx/>
              <a:buSzTx/>
              <a:buFontTx/>
              <a:buNone/>
              <a:tabLst/>
              <a:defRPr/>
            </a:pPr>
            <a:r>
              <a:rPr kumimoji="0" lang="de-DE" sz="12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der digitalen Anwendung/Einzelarbeit</a:t>
            </a:r>
          </a:p>
          <a:p>
            <a:pPr marL="0" marR="0" lvl="0" indent="0" algn="l" defTabSz="914400" rtl="0" eaLnBrk="1" fontAlgn="auto" latinLnBrk="0" hangingPunct="1">
              <a:lnSpc>
                <a:spcPts val="1500"/>
              </a:lnSpc>
              <a:spcBef>
                <a:spcPts val="0"/>
              </a:spcBef>
              <a:spcAft>
                <a:spcPts val="80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Kapitel 3 stellt die Inszenierungsstrategien von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Anna-Maria Ströber, Jakob Fischer und Kathrin Seller</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den Mittelpunkt. Ziel von Kapitel 3 ist zu verstehen, wie diese sich und ihre Positionen auf wahlberg.portal darstellen. Außerdem soll nachvollzogen werden, wodurch die Personen ein bestimmtes Image kreieren. </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Für Kapitel 3 sind 15 Minuten Zeit eingeplant. Ein eingeblendeter Countdown informiert über die verbleibende Zeit. Nach Ablauf der Zeit erscheint eine Informationstafel, die auf den Download des Auswertungsdokuments verweist. </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Eine Übersicht über die Funktionen des Social-Media-Angebots wahlberg.portal finden Sie im Handbuch (S. 4-5). Alle Inhalte aus Kapitel 3 sowie eine Akteursübersicht stehen Ihnen ebenfalls gesammelt im Handbuch zur Verfügung. </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Zur thematischen Vertiefung bietet sich die Projektidee „Memes im Wahlkampf“ an (</a:t>
            </a:r>
            <a:r>
              <a:rPr kumimoji="0" lang="de-DE"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https://fb.tipp.fm/4647_Projektideen.htm)</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a:lnSpc>
                <a:spcPts val="1500"/>
              </a:lnSpc>
            </a:pPr>
            <a:endParaRPr lang="de-DE" dirty="0"/>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18</a:t>
            </a:fld>
            <a:endParaRPr lang="de-DE" dirty="0"/>
          </a:p>
        </p:txBody>
      </p:sp>
    </p:spTree>
    <p:extLst>
      <p:ext uri="{BB962C8B-B14F-4D97-AF65-F5344CB8AC3E}">
        <p14:creationId xmlns:p14="http://schemas.microsoft.com/office/powerpoint/2010/main" val="1299737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Bitten Sie die Schülerinnen und Schüler, zunächst ihr persönliches Auswertungsdokument im PDF-Format herunterzuladen. Das Dokument ist mit einem Einheitspasswort geschützt. Weisen Sie darauf hin, dass Sie dem Kurs das Passwort zu einem späteren Zeitpunkt mitteilen werden (Phase 3 Nachbereitung). </a:t>
            </a:r>
          </a:p>
          <a:p>
            <a:pPr marL="0" marR="0" lvl="0" indent="0" algn="l" defTabSz="914400" rtl="0" eaLnBrk="1" fontAlgn="auto" latinLnBrk="0" hangingPunct="1">
              <a:lnSpc>
                <a:spcPts val="15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Fragen Sie den Kurs nach dem Auftreten von Anna-Maria Ströber, Jakob Fischer und Kathrin Seller auf Social Media. Analysieren Sie im Plenum diese drei Personen. </a:t>
            </a:r>
          </a:p>
          <a:p>
            <a:pPr marL="0" marR="0" lvl="0" indent="0" algn="l" defTabSz="914400" rtl="0" eaLnBrk="1" fontAlgn="auto" latinLnBrk="0" hangingPunct="1">
              <a:lnSpc>
                <a:spcPts val="15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Dabei sollen pro Person die Social-Media-Aktivitäten, der jeweilige Kommunikationsstil sowie das angestrebte Image herausgearbeitet werden. In den Notizen finden Sie Stichpunkte zur Orientierung für den Gesprächsverlauf.</a:t>
            </a:r>
          </a:p>
          <a:p>
            <a:pPr marL="0" marR="0" lvl="0" indent="0" algn="l" defTabSz="914400" rtl="0" eaLnBrk="1" fontAlgn="auto" latinLnBrk="0" hangingPunct="1">
              <a:lnSpc>
                <a:spcPts val="1500"/>
              </a:lnSpc>
              <a:spcBef>
                <a:spcPts val="0"/>
              </a:spcBef>
              <a:spcAft>
                <a:spcPts val="80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80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Analyse Anna-Maria Ströber </a:t>
            </a:r>
          </a:p>
          <a:p>
            <a:pPr marL="0" marR="0" lvl="0" indent="0" algn="l" defTabSz="914400" rtl="0" eaLnBrk="1" fontAlgn="auto" latinLnBrk="0" hangingPunct="1">
              <a:lnSpc>
                <a:spcPts val="1500"/>
              </a:lnSpc>
              <a:spcBef>
                <a:spcPts val="0"/>
              </a:spcBef>
              <a:spcAft>
                <a:spcPts val="80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Media im Wahlkampf von Anna-Maria Ströber:</a:t>
            </a:r>
          </a:p>
          <a:p>
            <a:pPr marL="342900" marR="0" lvl="0" indent="-342900" algn="l" defTabSz="914400" rtl="0" eaLnBrk="1" fontAlgn="auto" latinLnBrk="0" hangingPunct="1">
              <a:lnSpc>
                <a:spcPts val="15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Nutzt Social Media als Plattform für den Dialog </a:t>
            </a:r>
            <a:r>
              <a:rPr kumimoji="0" lang="de-DE" sz="1200" b="0" i="0" u="none" strike="noStrike" kern="1200" cap="none" spc="0" normalizeH="0" baseline="0" noProof="0" dirty="0">
                <a:ln>
                  <a:noFill/>
                </a:ln>
                <a:solidFill>
                  <a:prstClr val="black"/>
                </a:solidFill>
                <a:effectLst/>
                <a:uLnTx/>
                <a:uFillTx/>
                <a:latin typeface="+mn-lt"/>
                <a:ea typeface="+mn-ea"/>
                <a:cs typeface="+mn-cs"/>
              </a:rPr>
              <a:t>mit Bürgerinnen und Bürgern</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Sie kommentiert inhaltlich alle Beiträge, die zu ihrem Wahlprogramm passen. </a:t>
            </a:r>
          </a:p>
          <a:p>
            <a:pPr marL="342900" marR="0" lvl="0" indent="-342900" algn="l" defTabSz="914400" rtl="0" eaLnBrk="1" fontAlgn="auto" latinLnBrk="0" hangingPunct="1">
              <a:lnSpc>
                <a:spcPts val="15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Anfänglich verweist sie auf ihrem Kanal nur auf ihre Wahlkampfaktivitäten vor Ort und betont den persönlichen Austausch. </a:t>
            </a:r>
          </a:p>
          <a:p>
            <a:pPr marL="342900" marR="0" lvl="0" indent="-342900" algn="l" defTabSz="914400" rtl="0" eaLnBrk="1" fontAlgn="auto" latinLnBrk="0" hangingPunct="1">
              <a:lnSpc>
                <a:spcPts val="15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Nach einer Radio-Umfrage versucht sie vermehrt, digitale Formate in ihre Strategie einzubinden (z. B. Wahlpodcast).</a:t>
            </a:r>
          </a:p>
          <a:p>
            <a:pPr marL="342900" marR="0" lvl="0" indent="-342900" algn="l" defTabSz="914400" rtl="0" eaLnBrk="1" fontAlgn="auto" latinLnBrk="0" hangingPunct="1">
              <a:lnSpc>
                <a:spcPts val="15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Ihr Fokus liegt auf der Information über ihr Wahlprogramm. </a:t>
            </a:r>
          </a:p>
          <a:p>
            <a:pPr marL="342900" marR="0" lvl="0" indent="-342900" algn="l" defTabSz="914400" rtl="0" eaLnBrk="1" fontAlgn="auto" latinLnBrk="0" hangingPunct="1">
              <a:lnSpc>
                <a:spcPts val="15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Sie kommuniziert sachlich und respektvoll. </a:t>
            </a:r>
          </a:p>
          <a:p>
            <a:pPr marL="342900" marR="0" lvl="0" indent="-342900" algn="l" defTabSz="914400" rtl="0" eaLnBrk="1" fontAlgn="auto" latinLnBrk="0" hangingPunct="1">
              <a:lnSpc>
                <a:spcPts val="15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Sie stellt Sachthemen in den Mittelpunkt ihrer Kampagne. </a:t>
            </a:r>
          </a:p>
          <a:p>
            <a:pPr marL="342900" marR="0" lvl="0" indent="-342900" algn="l" defTabSz="914400" rtl="0" eaLnBrk="1" fontAlgn="auto" latinLnBrk="0" hangingPunct="1">
              <a:lnSpc>
                <a:spcPts val="15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ihrer Kampagne tauchen wenige grafische Elemente auf. </a:t>
            </a:r>
          </a:p>
          <a:p>
            <a:pPr marL="342900" marR="0" lvl="0" indent="-342900" algn="l" defTabSz="914400" rtl="0" eaLnBrk="1" fontAlgn="auto" latinLnBrk="0" hangingPunct="1">
              <a:lnSpc>
                <a:spcPts val="15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Ihre Kampagnenfotos sind leicht überbelichtet und wirken dadurch weniger professionell.   </a:t>
            </a:r>
          </a:p>
          <a:p>
            <a:pPr marL="0" marR="0" lvl="0" indent="0" algn="l" defTabSz="914400" rtl="0" eaLnBrk="1" fontAlgn="auto" latinLnBrk="0" hangingPunct="1">
              <a:lnSpc>
                <a:spcPts val="1500"/>
              </a:lnSpc>
              <a:spcBef>
                <a:spcPts val="0"/>
              </a:spcBef>
              <a:spcAft>
                <a:spcPts val="80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Fragen Sie die Schülerinnen und Schüler, wie sie das Image von Anna-Maria Ströber beschreiben würden, das sie gerne vermitteln möchte (z. B. nahbar und zugänglich, ehrlich).</a:t>
            </a:r>
          </a:p>
          <a:p>
            <a:pPr marL="0" marR="0" lvl="0" indent="0" algn="l" defTabSz="914400" rtl="0" eaLnBrk="1" fontAlgn="auto" latinLnBrk="0" hangingPunct="1">
              <a:lnSpc>
                <a:spcPts val="1500"/>
              </a:lnSpc>
              <a:spcBef>
                <a:spcPts val="0"/>
              </a:spcBef>
              <a:spcAft>
                <a:spcPts val="80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5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Setzen Sie die Analyse mit Jakob Fischer fort.</a:t>
            </a:r>
          </a:p>
          <a:p>
            <a:pPr marL="171450" indent="-171450">
              <a:lnSpc>
                <a:spcPts val="1500"/>
              </a:lnSpc>
              <a:spcAft>
                <a:spcPts val="800"/>
              </a:spcAft>
              <a:buFontTx/>
              <a:buChar cha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pPr>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19</a:t>
            </a:fld>
            <a:endParaRPr lang="de-DE" dirty="0"/>
          </a:p>
        </p:txBody>
      </p:sp>
    </p:spTree>
    <p:extLst>
      <p:ext uri="{BB962C8B-B14F-4D97-AF65-F5344CB8AC3E}">
        <p14:creationId xmlns:p14="http://schemas.microsoft.com/office/powerpoint/2010/main" val="104888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Phase 1: Einstieg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Zum Einstieg beschäftigt sich der Kurs mit der Frage, welche Akteursgruppen im Vorfeld von Wahlen politische Inhalte in Social-Media-Angeboten teilen. </a:t>
            </a:r>
          </a:p>
          <a:p>
            <a:pPr marL="0" marR="0" lvl="0" indent="0" algn="l" defTabSz="914400" rtl="0" eaLnBrk="1" fontAlgn="auto" latinLnBrk="0" hangingPunct="1">
              <a:lnSpc>
                <a:spcPct val="107000"/>
              </a:lnSpc>
              <a:spcBef>
                <a:spcPts val="0"/>
              </a:spcBef>
              <a:spcAft>
                <a:spcPts val="800"/>
              </a:spcAft>
              <a:buClrTx/>
              <a:buSzTx/>
              <a:buFontTx/>
              <a:buNone/>
              <a:tabLst/>
              <a:defRPr/>
            </a:pPr>
            <a:b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Ziel ist es, dafür zu sensibilisieren, dass viele verschiedene Akteurinnen und Akteure aktiv sind und damit zur Meinungsbildung beitragen können.</a:t>
            </a:r>
            <a:endPar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1" u="none" kern="1200" dirty="0">
              <a:solidFill>
                <a:schemeClr val="tx1"/>
              </a:solidFill>
              <a:effectLst/>
              <a:latin typeface="Arial" panose="020B0604020202020204" pitchFamily="34" charset="0"/>
              <a:ea typeface="+mn-ea"/>
              <a:cs typeface="Arial" panose="020B0604020202020204" pitchFamily="34" charset="0"/>
            </a:endParaRPr>
          </a:p>
          <a:p>
            <a:endParaRPr lang="de-DE" sz="1200" dirty="0">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37213299-429D-C54E-AEA4-F7656585D3C2}" type="slidenum">
              <a:rPr lang="de-DE" smtClean="0"/>
              <a:t>2</a:t>
            </a:fld>
            <a:endParaRPr lang="de-DE" dirty="0"/>
          </a:p>
        </p:txBody>
      </p:sp>
    </p:spTree>
    <p:extLst>
      <p:ext uri="{BB962C8B-B14F-4D97-AF65-F5344CB8AC3E}">
        <p14:creationId xmlns:p14="http://schemas.microsoft.com/office/powerpoint/2010/main" val="2059948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Analyse Jakob Fischer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Social Media im Wahlkampf von Jakob Fischer:</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Seine Kampagne ist von Anfang an auf Social Media ausgerichtet. Sein Auftreten in Social Media ist gut organisiert und alle Elemente seiner Kampagne (Hashtag, Gestaltung etc.) passen zusammen und sind in sich stimmig. Er präsentiert sich als digitalaffin.</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Er nutzt unterschiedliche genuin digitale Formate (z. B. ein Q&amp;A-Video, Q&amp;A steht für ‚Questions und Answers‘) sowie Elemente der Online-Kommunikation (z. B. Emojis, Hashtags).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Er kommuniziert sachlich und bisweilen ironisch.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Er nutzt Social Media auch, um scheinbar private Einblicke zu bieten.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Unter fast allen Beiträgen, die mit Jakob Fischer verknüpft sind, setzt der Nutzer Stefan Hofmann immer wieder den gleichen positiven Kommentar. Ob dahinter ein echter Mensch oder ein Social Bot steht, wird nicht aufgelöst (z</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 Social Bots siehe Hintergrundinformationen S. 8).</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Fragen Sie die Schülerinnen und Schüler, wie sie das Image von Jakob Fischer beschreiben würden, das er gerne vermitteln möchte (z. B. sportlich-dynamisch, modern, familienorientiert).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Setzen Sie die Analyse mit Kathrin Seller fort.</a:t>
            </a:r>
          </a:p>
          <a:p>
            <a:pPr marL="0" indent="0">
              <a:lnSpc>
                <a:spcPct val="107000"/>
              </a:lnSpc>
              <a:spcAft>
                <a:spcPts val="800"/>
              </a:spcAft>
              <a:buFont typeface="Arial" panose="020B0604020202020204" pitchFamily="34" charset="0"/>
              <a:buNone/>
            </a:pP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20</a:t>
            </a:fld>
            <a:endParaRPr lang="de-DE" dirty="0"/>
          </a:p>
        </p:txBody>
      </p:sp>
    </p:spTree>
    <p:extLst>
      <p:ext uri="{BB962C8B-B14F-4D97-AF65-F5344CB8AC3E}">
        <p14:creationId xmlns:p14="http://schemas.microsoft.com/office/powerpoint/2010/main" val="1183457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Analyse Kathrin Seller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Social Media im Wahlkampf von Kathrin Seller:</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Sie tritt besonders konfrontativ auf, indem sie in ihren Beiträgen und ihren Kommentaren oftmals Anna-Maria Ströber und Jakob Fischer abwertet (‚Negative Campaigning‘).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Auch Elemente von Populismus sind bei ihr feststellbar: Sie inszeniert sich als Sprachrohr der sogenannten einfachen Leute (</a:t>
            </a: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de-DE" sz="1200" b="0" i="0" u="none" strike="noStrike" kern="1200" cap="none" spc="0" normalizeH="0" baseline="0" noProof="0" dirty="0">
                <a:ln>
                  <a:noFill/>
                </a:ln>
                <a:solidFill>
                  <a:prstClr val="black"/>
                </a:solidFill>
                <a:effectLst/>
                <a:uLnTx/>
                <a:uFillTx/>
                <a:latin typeface="+mn-lt"/>
                <a:ea typeface="+mn-ea"/>
                <a:cs typeface="+mn-cs"/>
              </a:rPr>
              <a:t>Der feine Ökonom biedert sich bei uns einfachen Leuten an“</a:t>
            </a: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und bezeichnet Aussagen der Kandidatin Anna-Maria Ströber als „</a:t>
            </a:r>
            <a:r>
              <a:rPr kumimoji="0" lang="de-DE" sz="1200" b="0" i="0" u="none" strike="noStrike" kern="1200" cap="none" spc="0" normalizeH="0" baseline="0" noProof="0" dirty="0">
                <a:ln>
                  <a:noFill/>
                </a:ln>
                <a:solidFill>
                  <a:srgbClr val="1A1A1A"/>
                </a:solidFill>
                <a:effectLst/>
                <a:uLnTx/>
                <a:uFillTx/>
                <a:latin typeface="Arial" panose="020B0604020202020204" pitchFamily="34" charset="0"/>
                <a:ea typeface="Times New Roman" panose="02020603050405020304" pitchFamily="18" charset="0"/>
                <a:cs typeface="Arial" panose="020B0604020202020204" pitchFamily="34" charset="0"/>
              </a:rPr>
              <a:t>elitäres BlaBla“.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Ihre Beiträge und Kommentare haben zum Ziel, Diskussionen entgleisen zu lassen (engl. ‚derailing‘, dt. ‚entgleisen‘). Sie führt polemische Argumente an, die nichts oder wenig mit dem eigentlichen Thema zu tun haben. Diese Gesprächstaktik zielt darauf ab, emotionale Reaktionen hervorzurufen, eine konstruktive Auseinandersetzung unmöglich zu machen, vom eigentlichen Thema abzulenken und die Stimmung aufzuheizen.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Sie scheint Social Media in ihrem Wahlkampf vor allem dafür zu nutzen, um grundsätzliche Zweifel zu säen, Gerüchte zu verbreiten und Angst zu schüren.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ihrem Umfeld tauchen verstärkt Desinformationen auf.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Die grafische Gestaltung ihrer Wahlkampagne wirkt eher laienhaft.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Die Influencerin Annabella Beauty empfiehlt ihren Followern in Kapitel 3, Kathrin Seller zu wählen. Dabei bleibt im Unklaren, ob sie dafür eine Gegenleistung von Kathrin Seller erhalten hat oder aus eigener Motivation handelt.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Fragen Sie die Schülerinnen und Schüler, wie sie das Image von Kathrin Seller beschreiben würden, das sie vermitteln möchte (z. B. wählernah, Politikerin der ‚einfachen Leute‘, ehrlich und direkt).</a:t>
            </a:r>
            <a:endParaRPr kumimoji="0" lang="de-DE" sz="1200" b="0" i="0" u="none" strike="noStrike" kern="1200" cap="none" spc="0" normalizeH="0" baseline="0" noProof="0" dirty="0">
              <a:ln>
                <a:noFill/>
              </a:ln>
              <a:solidFill>
                <a:prstClr val="black"/>
              </a:solidFill>
              <a:effectLst/>
              <a:uLnTx/>
              <a:uFillTx/>
              <a:latin typeface="+mn-lt"/>
              <a:ea typeface="+mn-ea"/>
              <a:cs typeface="+mn-cs"/>
            </a:endParaRPr>
          </a:p>
          <a:p>
            <a:endParaRPr lang="de-DE"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21</a:t>
            </a:fld>
            <a:endParaRPr lang="de-DE" dirty="0"/>
          </a:p>
        </p:txBody>
      </p:sp>
    </p:spTree>
    <p:extLst>
      <p:ext uri="{BB962C8B-B14F-4D97-AF65-F5344CB8AC3E}">
        <p14:creationId xmlns:p14="http://schemas.microsoft.com/office/powerpoint/2010/main" val="2537342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Zusatzaufgabe</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Fragen Sie den Kurs, welche Person die Themen im Wahlkampf am überzeugendsten dargestellt 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Fragen Sie, wer die besten Chancen auf den Wahlsieg in Wahlberg hat und lassen Sie abstimmen.</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Vorgehen (im Bearbeitungsmodus):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Nach Klick auf das Diagramm in PowerPoint-Kopfzeile unter „Diagrammtools“  „Entwurf“  „Daten bearbeiten“  „Daten in Excel bearbeiten“ ansteuern.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Excel-Eingabemaske öffnet sich als Pop-up.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Dort in der Zeile „Kategorie 1“ die Anzahl der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Schülerinnen und Schüler</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eintragen, die für Anna-Maria Ströber, Jakob Fischer oder Kathrin Seller abgestimmt haben.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Anzahl der Stimmen wird automatisch im Balkendiagramm visualisiert.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Fragen Sie den Kurs, was auf der Brachfläche gebaut werden sollte.</a:t>
            </a:r>
          </a:p>
          <a:p>
            <a:endParaRPr lang="de-DE" dirty="0"/>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22</a:t>
            </a:fld>
            <a:endParaRPr lang="de-DE" dirty="0"/>
          </a:p>
        </p:txBody>
      </p:sp>
    </p:spTree>
    <p:extLst>
      <p:ext uri="{BB962C8B-B14F-4D97-AF65-F5344CB8AC3E}">
        <p14:creationId xmlns:p14="http://schemas.microsoft.com/office/powerpoint/2010/main" val="2938565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Phase 3: Nachbereitung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Nachbereitung der digitalen Anwendung „Wahlberg wählt“ dient dazu, anhand des persönlichen Auswertungsdokuments über die Sichtbarkeit von Informationen in Social-Media-Angeboten zu diskutieren und den Einfluss von Empfehlungsalgorithmen zu reflektieren.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Ziel der Nachbereitung ist, zu erkennen, dass das eigene Klickverhalten die Sichtbarkeit von (politischen) Informationen beeinflusst. Außerdem soll eine Reflexion über mögliche Auswirkungen der Personalisierung von Informationen auf die politische Meinungsbildung angestoßen werden. </a:t>
            </a:r>
          </a:p>
          <a:p>
            <a:endParaRPr lang="de-DE" dirty="0"/>
          </a:p>
        </p:txBody>
      </p:sp>
      <p:sp>
        <p:nvSpPr>
          <p:cNvPr id="4" name="Foliennummernplatzhalter 3"/>
          <p:cNvSpPr>
            <a:spLocks noGrp="1"/>
          </p:cNvSpPr>
          <p:nvPr>
            <p:ph type="sldNum" sz="quarter" idx="10"/>
          </p:nvPr>
        </p:nvSpPr>
        <p:spPr/>
        <p:txBody>
          <a:bodyPr/>
          <a:lstStyle/>
          <a:p>
            <a:fld id="{37213299-429D-C54E-AEA4-F7656585D3C2}" type="slidenum">
              <a:rPr lang="de-DE" smtClean="0"/>
              <a:t>23</a:t>
            </a:fld>
            <a:endParaRPr lang="de-DE" dirty="0"/>
          </a:p>
        </p:txBody>
      </p:sp>
    </p:spTree>
    <p:extLst>
      <p:ext uri="{BB962C8B-B14F-4D97-AF65-F5344CB8AC3E}">
        <p14:creationId xmlns:p14="http://schemas.microsoft.com/office/powerpoint/2010/main" val="206479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3.1 Auswertung von „Wahlberg wählt“ (15 Minuten)</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der digitalen Anwendung/Kleingruppenarbeit und Unterrichtsgespräch</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Bitten Sie die Schülerinnen und Schüler, ihr persönliches Auswertungsdokument zu öffnen. Teilen Sie der Klasse das Passwort „wahlberg“ mit.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Schülerinnen und Schüler sollen ihr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Auswertungsdokument aufmerksam lesen. </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Bitten Sie immer vier Personen, die die gleiche Rolle gewählt haben, ihre Auswertungsdokumente in Kleingruppen anhand der Impulsfragen am Ende des Dokuments miteinander zu vergleichen. </a:t>
            </a:r>
            <a:b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Die Impulsfragen lauten:</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Klickverhalten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Themen</a:t>
            </a:r>
          </a:p>
          <a:p>
            <a:pPr marL="628650" marR="0" lvl="1"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Wer hat viele Beiträge gesehen, wer eher wenige? </a:t>
            </a:r>
          </a:p>
          <a:p>
            <a:pPr marL="628650" marR="0" lvl="1"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Welche Themen kamen zum Interessensprofil dazu? </a:t>
            </a:r>
          </a:p>
          <a:p>
            <a:pPr marL="628650" marR="0" lvl="1"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Welche Unterschiede gab es in eurem Klickverhalten?</a:t>
            </a:r>
          </a:p>
          <a:p>
            <a:pPr marL="628650" marR="0" lvl="1"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Wie informiert habt ihr euch nach den drei Kapiteln gefühlt?</a:t>
            </a:r>
          </a:p>
          <a:p>
            <a:pPr marL="628650" marR="0" lvl="1"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Hat sich eure Wahrnehmung durch die Auswertung verändert?</a:t>
            </a:r>
          </a:p>
          <a:p>
            <a:pPr marL="457200" marR="0" lvl="1" indent="0" algn="l" defTabSz="914400" rtl="0" eaLnBrk="1" fontAlgn="auto" latinLnBrk="0" hangingPunct="1">
              <a:lnSpc>
                <a:spcPts val="1500"/>
              </a:lnSpc>
              <a:spcBef>
                <a:spcPts val="0"/>
              </a:spcBef>
              <a:spcAft>
                <a:spcPts val="0"/>
              </a:spcAft>
              <a:buClrTx/>
              <a:buSzTx/>
              <a:buFont typeface="+mj-lt"/>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Klickverhalten – Informationen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Bei welchen Beiträgen habt ihr viele Likes bzw. Dislikes gesetzt?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Was habt ihr geteilt? Waren das eher faktenorientierte Informationen, Meinungsäußerungen oder Desinformationen?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Welche Unterschiede gab es in eurem Klickverhalten? </a:t>
            </a:r>
          </a:p>
          <a:p>
            <a:pPr marL="457200" marR="0" lvl="1" indent="0" algn="l" defTabSz="914400" rtl="0" eaLnBrk="1" fontAlgn="auto" latinLnBrk="0" hangingPunct="1">
              <a:lnSpc>
                <a:spcPts val="1500"/>
              </a:lnSpc>
              <a:spcBef>
                <a:spcPts val="0"/>
              </a:spcBef>
              <a:spcAft>
                <a:spcPts val="0"/>
              </a:spcAft>
              <a:buClrTx/>
              <a:buSzTx/>
              <a:buFont typeface="+mj-lt"/>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Gut zu wissen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Habt ihr die Beiträge in chronologischer Reihenfolge gelesen oder erstmal durchgescrollt?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Wie schnell habt ihr weitergeklickt?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Wie hättet ihr euch auf einem echten Social-Media-Angebot verhalten?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Was fesselt eure Aufmerksamkeit dort und was überspringt ihr?</a:t>
            </a:r>
          </a:p>
          <a:p>
            <a:pPr marL="457200" marR="0" lvl="1" indent="0" algn="l" defTabSz="914400" rtl="0" eaLnBrk="1" fontAlgn="auto" latinLnBrk="0" hangingPunct="1">
              <a:lnSpc>
                <a:spcPts val="1500"/>
              </a:lnSpc>
              <a:spcBef>
                <a:spcPts val="0"/>
              </a:spcBef>
              <a:spcAft>
                <a:spcPts val="0"/>
              </a:spcAft>
              <a:buClrTx/>
              <a:buSzTx/>
              <a:buFont typeface="+mj-lt"/>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Diskutieren Sie anschließend die Ergebnisse im Plenum. Weisen Sie darauf hin, dass die Voraussetzungen je nach Rolle unterschiedlich waren. </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Hinweis: Damit alle eine gemeinsame Informationsbasis haben, war die Anwendung „Wahlberg wählt“ so eingestellt, dass die Beiträge der Kandidierenden, der Medien, der Influencerin und der Stadtverwaltung für alle Schülerinnen und Schüler unabhängig von ihrer Rolle sichtbar waren. </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Erklären Sie dem Kurs, dass die Informationen, die sie in wahlberg.portal gesehen haben, in begrenztem Umfang bereits personalisiert waren. Denn sie wurden sowohl auf Basis der gewählten Rolle und des zugehörigen Interessensprofils vorgeschlagen als auch auf Basis ihres Klickverhaltens. Den Schülerinnen und Schülern, die vor allem mit den Themeninteressen der eigenen Rolle interagiert haben, wurde eine geringere Anzahl an Beiträgen angezeigt als denjenigen, die viel mit anderen Interessen interagiert haben.</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5"/>
          </p:nvPr>
        </p:nvSpPr>
        <p:spPr/>
        <p:txBody>
          <a:bodyPr/>
          <a:lstStyle/>
          <a:p>
            <a:fld id="{37213299-429D-C54E-AEA4-F7656585D3C2}" type="slidenum">
              <a:rPr lang="de-DE" smtClean="0"/>
              <a:t>24</a:t>
            </a:fld>
            <a:endParaRPr lang="de-DE" dirty="0"/>
          </a:p>
        </p:txBody>
      </p:sp>
    </p:spTree>
    <p:extLst>
      <p:ext uri="{BB962C8B-B14F-4D97-AF65-F5344CB8AC3E}">
        <p14:creationId xmlns:p14="http://schemas.microsoft.com/office/powerpoint/2010/main" val="3499507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Zusatzaufgabe</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Bitten Sie die Schülerinnen und Schüler, den Link über den QR-Code zu öffnen und die zugehörigen Aufgaben schriftlich zu bearbeiten. </a:t>
            </a:r>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25</a:t>
            </a:fld>
            <a:endParaRPr lang="de-DE" dirty="0"/>
          </a:p>
        </p:txBody>
      </p:sp>
    </p:spTree>
    <p:extLst>
      <p:ext uri="{BB962C8B-B14F-4D97-AF65-F5344CB8AC3E}">
        <p14:creationId xmlns:p14="http://schemas.microsoft.com/office/powerpoint/2010/main" val="160543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3.2 Abschlussdiskussion (10 Minuten)</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Unterrichtsgespräch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Fragen Sie, welchen Einfluss die Personalisierung von Informationen auf die politische Meinungsbildung haben kann.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Fragen Sie nach, ob der jeweilige Aspekt als positiv oder negativ bzw. neutral zu bewerten ist. Wird etwas als positiv bewertet, sollen die Schülerinnen und Schüler überlegen, ob sich darin auch ein Risiko verbirgt. Umgekehrt soll für Aspekte, die als negativer Einfluss bewertet werden, überlegt werden, ob darin ggf. auch etwas Positives liegen könnte. Es können sowohl Aspekte gesammelt werden, die den Einfluss auf gesamtgesellschaftlicher als auch auf persönlicher Ebene beschreiben.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Tragen Sie die Nennungen in das Tafelbild ein (funktioniert nur im Bearbeitungsmodus). Berücksichtigen Sie bei der Erarbeitung die Nennungen der Schülerinnen und Schüler im „Originalton“. Die Stichpunkte auf den Folien 27 und 28 können Ihnen als Anregungen für die Gesprächsführung dienen.</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Folgende Impulsfragen können hilfreich sein, um die Diskussion weiter zu vertiefen: </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5000"/>
              </a:lnSpc>
              <a:spcBef>
                <a:spcPts val="0"/>
              </a:spcBef>
              <a:spcAft>
                <a:spcPts val="0"/>
              </a:spcAft>
              <a:buClrTx/>
              <a:buSzTx/>
              <a:buFont typeface="Verdana" panose="020B0604030504040204" pitchFamily="34" charset="0"/>
              <a:buChar char="-"/>
              <a:tabLst>
                <a:tab pos="457200" algn="l"/>
              </a:tabLst>
              <a:defRPr/>
            </a:pPr>
            <a:r>
              <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Wie wählen Empfehlungsalgorithmen (politische) Informationen aus?</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5000"/>
              </a:lnSpc>
              <a:spcBef>
                <a:spcPts val="0"/>
              </a:spcBef>
              <a:spcAft>
                <a:spcPts val="0"/>
              </a:spcAft>
              <a:buClrTx/>
              <a:buSzTx/>
              <a:buFont typeface="Verdana" panose="020B0604030504040204" pitchFamily="34" charset="0"/>
              <a:buChar char="-"/>
              <a:tabLst>
                <a:tab pos="457200" algn="l"/>
              </a:tabLst>
              <a:defRPr/>
            </a:pPr>
            <a:r>
              <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Welche Informationen werden dabei bevorzugt? (z. B. Inhalte, die eigenen Interessen entsprechen; emotionalisierte Inhalte) </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5000"/>
              </a:lnSpc>
              <a:spcBef>
                <a:spcPts val="0"/>
              </a:spcBef>
              <a:spcAft>
                <a:spcPts val="0"/>
              </a:spcAft>
              <a:buClrTx/>
              <a:buSzTx/>
              <a:buFont typeface="Verdana" panose="020B0604030504040204" pitchFamily="34" charset="0"/>
              <a:buChar char="-"/>
              <a:tabLst>
                <a:tab pos="457200" algn="l"/>
              </a:tabLst>
              <a:defRPr/>
            </a:pPr>
            <a:r>
              <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Wie wählt eine journalistische Nachrichtenredaktion Informationen aus? </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5000"/>
              </a:lnSpc>
              <a:spcBef>
                <a:spcPts val="0"/>
              </a:spcBef>
              <a:spcAft>
                <a:spcPts val="0"/>
              </a:spcAft>
              <a:buClrTx/>
              <a:buSzTx/>
              <a:buFont typeface="Verdana" panose="020B0604030504040204" pitchFamily="34" charset="0"/>
              <a:buChar char="-"/>
              <a:tabLst>
                <a:tab pos="457200" algn="l"/>
              </a:tabLst>
              <a:defRPr/>
            </a:pPr>
            <a:r>
              <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Wie könnte sich die Nutzung von personalisierten Informationen auf (gesellschaftliche) Diskussionen bzw. die Diskussionskultur auswirken?</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5000"/>
              </a:lnSpc>
              <a:spcBef>
                <a:spcPts val="0"/>
              </a:spcBef>
              <a:spcAft>
                <a:spcPts val="0"/>
              </a:spcAft>
              <a:buClrTx/>
              <a:buSzTx/>
              <a:buFont typeface="Verdana" panose="020B0604030504040204" pitchFamily="34" charset="0"/>
              <a:buChar char="-"/>
              <a:tabLst>
                <a:tab pos="457200" algn="l"/>
              </a:tabLst>
              <a:defRPr/>
            </a:pPr>
            <a:r>
              <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Inwiefern kann das kommerzielle Interesse der Betreiber von Social-Media-Angeboten der demokratischen Meinungsbildung entgegenstehen?</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Aspekte dieser Aufgabe können in der Projektidee „Diskussion im unbubble-Format“ vertieft werden (https://fb.tipp.fm/4647_Projektideen.htm).</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26</a:t>
            </a:fld>
            <a:endParaRPr lang="de-DE" dirty="0"/>
          </a:p>
        </p:txBody>
      </p:sp>
    </p:spTree>
    <p:extLst>
      <p:ext uri="{BB962C8B-B14F-4D97-AF65-F5344CB8AC3E}">
        <p14:creationId xmlns:p14="http://schemas.microsoft.com/office/powerpoint/2010/main" val="1770990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Die Stichpunkte können Ihnen als Anregungen für die Gesprächsführung helfen.</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27</a:t>
            </a:fld>
            <a:endParaRPr lang="de-DE" dirty="0"/>
          </a:p>
        </p:txBody>
      </p:sp>
    </p:spTree>
    <p:extLst>
      <p:ext uri="{BB962C8B-B14F-4D97-AF65-F5344CB8AC3E}">
        <p14:creationId xmlns:p14="http://schemas.microsoft.com/office/powerpoint/2010/main" val="2318884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Die Stichpunkte können Ihnen als Anregungen für die Gesprächsführung helfen.</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28</a:t>
            </a:fld>
            <a:endParaRPr lang="de-DE" dirty="0"/>
          </a:p>
        </p:txBody>
      </p:sp>
    </p:spTree>
    <p:extLst>
      <p:ext uri="{BB962C8B-B14F-4D97-AF65-F5344CB8AC3E}">
        <p14:creationId xmlns:p14="http://schemas.microsoft.com/office/powerpoint/2010/main" val="258835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Checkliste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Checkliste kann im Plenum besprochen oder den Schülerinnen und Schülern zur Verfügung gestellt werden.</a:t>
            </a:r>
            <a:endParaRPr kumimoji="0" lang="de-DE" sz="1200" b="0" i="0" u="none" strike="noStrike" kern="1200" cap="none" spc="0" normalizeH="0" baseline="0" noProof="0" dirty="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29</a:t>
            </a:fld>
            <a:endParaRPr lang="de-DE" dirty="0"/>
          </a:p>
        </p:txBody>
      </p:sp>
    </p:spTree>
    <p:extLst>
      <p:ext uri="{BB962C8B-B14F-4D97-AF65-F5344CB8AC3E}">
        <p14:creationId xmlns:p14="http://schemas.microsoft.com/office/powerpoint/2010/main" val="64634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 Sensibilisierung: Einstieg (5 Minuten)</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Unterrichtsgespräch</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Fragen Sie den Kurs zum Einstieg, welche Akteurinnen und Akteure während eines Wahlkampfs Inhalte auf Social Media verbreiten und so zur politischen Meinungsbildung beitragen können. Sammeln Sie die Ergebnisse.</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Bilden Sie gemeinsam mit den Schülerinnen und Schülern übergeordnete Kategorien (z. B. (Online-)Medien, Politikerinnen und Politiker, Parteien, Influencer, Aktivistinnen und Aktivisten, Bürgerinnen und Bürger, Verbände, Institutionen, Unternehmen). </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Mögliche vertiefende Impulsfrage: </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Welchen Akteurinnen und Akteuren, die sich politisch äußern oder politische Inhalte verbreiten, folgt ihr auf Social Media?</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nSpc>
                <a:spcPts val="1500"/>
              </a:lnSpc>
            </a:pPr>
            <a:endParaRPr lang="de-DE" sz="1600" kern="1200" dirty="0">
              <a:solidFill>
                <a:schemeClr val="tx1"/>
              </a:solidFill>
              <a:effectLst/>
              <a:latin typeface="+mn-lt"/>
              <a:ea typeface="+mn-ea"/>
              <a:cs typeface="+mn-cs"/>
            </a:endParaRPr>
          </a:p>
          <a:p>
            <a:pPr>
              <a:lnSpc>
                <a:spcPts val="1500"/>
              </a:lnSpc>
            </a:pPr>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3</a:t>
            </a:fld>
            <a:endParaRPr lang="de-DE" dirty="0"/>
          </a:p>
        </p:txBody>
      </p:sp>
    </p:spTree>
    <p:extLst>
      <p:ext uri="{BB962C8B-B14F-4D97-AF65-F5344CB8AC3E}">
        <p14:creationId xmlns:p14="http://schemas.microsoft.com/office/powerpoint/2010/main" val="2105635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Als Vertiefung bietet sich die Projektidee „Umgang mit Hass und Hetze“ an (https://fb.tipp.fm/4647_Projektideen.htm).</a:t>
            </a:r>
          </a:p>
          <a:p>
            <a:endParaRPr lang="de-DE" dirty="0"/>
          </a:p>
        </p:txBody>
      </p:sp>
      <p:sp>
        <p:nvSpPr>
          <p:cNvPr id="4" name="Foliennummernplatzhalter 3"/>
          <p:cNvSpPr>
            <a:spLocks noGrp="1"/>
          </p:cNvSpPr>
          <p:nvPr>
            <p:ph type="sldNum" sz="quarter" idx="10"/>
          </p:nvPr>
        </p:nvSpPr>
        <p:spPr/>
        <p:txBody>
          <a:bodyPr/>
          <a:lstStyle/>
          <a:p>
            <a:fld id="{37213299-429D-C54E-AEA4-F7656585D3C2}" type="slidenum">
              <a:rPr lang="de-DE" smtClean="0"/>
              <a:t>30</a:t>
            </a:fld>
            <a:endParaRPr lang="de-DE" dirty="0"/>
          </a:p>
        </p:txBody>
      </p:sp>
    </p:spTree>
    <p:extLst>
      <p:ext uri="{BB962C8B-B14F-4D97-AF65-F5344CB8AC3E}">
        <p14:creationId xmlns:p14="http://schemas.microsoft.com/office/powerpoint/2010/main" val="3819037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7213299-429D-C54E-AEA4-F7656585D3C2}" type="slidenum">
              <a:rPr lang="de-DE" smtClean="0"/>
              <a:t>31</a:t>
            </a:fld>
            <a:endParaRPr lang="de-DE" dirty="0"/>
          </a:p>
        </p:txBody>
      </p:sp>
    </p:spTree>
    <p:extLst>
      <p:ext uri="{BB962C8B-B14F-4D97-AF65-F5344CB8AC3E}">
        <p14:creationId xmlns:p14="http://schemas.microsoft.com/office/powerpoint/2010/main" val="332686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80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Phase 2: Bearbeitung der digitalen Anwendung „Wahlberg wählt“</a:t>
            </a:r>
          </a:p>
          <a:p>
            <a:pPr marL="0" marR="0" lvl="0" indent="0" algn="l" defTabSz="914400" rtl="0" eaLnBrk="1" fontAlgn="auto" latinLnBrk="0" hangingPunct="1">
              <a:lnSpc>
                <a:spcPts val="1500"/>
              </a:lnSpc>
              <a:spcBef>
                <a:spcPts val="0"/>
              </a:spcBef>
              <a:spcAft>
                <a:spcPts val="80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Die Schülerinnen und Schüler beschäftigen sich im Rahmen der digitalen Anwendung „Wahlberg wählt“ mit einem fiktiven Kommunalwahlkampf in dem fiktiven Social-Media-Angebot wahlberg.portal. </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Die digitale Anwendung gliedert sich in drei Kapitel. Jedes Kapitel stellt eine andere Phase des Wahlkampfs in den Mittelpunkt. </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Nach Kapitel 2 und 3 erfolgt jeweils ein Austausch im Plenum. Dabei können Fragen besprochen und Inhalte vertieft werden.</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Alle Schülerinnen und Schüler benötigen für die Bearbeitung einen PC/Laptop/Tablet/Smartphone mit Internetverbindung sowie Kopfhörer. </a:t>
            </a:r>
          </a:p>
          <a:p>
            <a:pPr>
              <a:lnSpc>
                <a:spcPts val="1500"/>
              </a:lnSpc>
              <a:spcAft>
                <a:spcPts val="800"/>
              </a:spcAft>
            </a:pPr>
            <a:endParaRPr lang="de-DE" sz="1200" dirty="0"/>
          </a:p>
          <a:p>
            <a:pPr>
              <a:lnSpc>
                <a:spcPts val="1500"/>
              </a:lnSpc>
              <a:spcAft>
                <a:spcPts val="800"/>
              </a:spcAft>
            </a:pPr>
            <a:endParaRPr lang="de-DE" sz="1200" dirty="0"/>
          </a:p>
        </p:txBody>
      </p:sp>
      <p:sp>
        <p:nvSpPr>
          <p:cNvPr id="4" name="Foliennummernplatzhalter 3"/>
          <p:cNvSpPr>
            <a:spLocks noGrp="1"/>
          </p:cNvSpPr>
          <p:nvPr>
            <p:ph type="sldNum" sz="quarter" idx="5"/>
          </p:nvPr>
        </p:nvSpPr>
        <p:spPr/>
        <p:txBody>
          <a:bodyPr/>
          <a:lstStyle/>
          <a:p>
            <a:fld id="{37213299-429D-C54E-AEA4-F7656585D3C2}" type="slidenum">
              <a:rPr lang="de-DE" smtClean="0"/>
              <a:t>4</a:t>
            </a:fld>
            <a:endParaRPr lang="de-DE" dirty="0"/>
          </a:p>
        </p:txBody>
      </p:sp>
    </p:spTree>
    <p:extLst>
      <p:ext uri="{BB962C8B-B14F-4D97-AF65-F5344CB8AC3E}">
        <p14:creationId xmlns:p14="http://schemas.microsoft.com/office/powerpoint/2010/main" val="394178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2.1 Vorbereitung digitale Anwendung „Wahlberg wählt“: Rollenverteilung (5 Minuten)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Input der Lehrkraft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Teilen Sie den Kurs in drei möglichst gleich große Gruppen auf und weisen Sie jeder Gruppe ein Icon zu (Breze, Schaukelpferd, Blume). Erklären Sie, dass jedes Icon in der Anwendung mit einer Rolle verknüpft ist und bitten Sie die Schülerinnen und Schüler, diese Rolle später in der digitalen Anwendung auszuwählen. </a:t>
            </a:r>
            <a:endParaRPr kumimoji="0" lang="de-DE" sz="1200" b="0" i="0" u="none" strike="noStrike" kern="1200" cap="none" spc="0" normalizeH="0" baseline="0" noProof="0" dirty="0">
              <a:ln>
                <a:noFill/>
              </a:ln>
              <a:solidFill>
                <a:prstClr val="black"/>
              </a:solidFill>
              <a:effectLst/>
              <a:uLnTx/>
              <a:uFillTx/>
              <a:latin typeface="+mn-lt"/>
              <a:ea typeface="+mn-ea"/>
              <a:cs typeface="+mn-cs"/>
            </a:endParaRPr>
          </a:p>
          <a:p>
            <a:endParaRPr lang="de-DE" dirty="0"/>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5</a:t>
            </a:fld>
            <a:endParaRPr lang="de-DE" dirty="0"/>
          </a:p>
        </p:txBody>
      </p:sp>
    </p:spTree>
    <p:extLst>
      <p:ext uri="{BB962C8B-B14F-4D97-AF65-F5344CB8AC3E}">
        <p14:creationId xmlns:p14="http://schemas.microsoft.com/office/powerpoint/2010/main" val="51118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Lassen Sie die Schülerinnen und Schüler die digitale Anwendung „Wahlberg wählt“ starten.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Link zur digitalen Anwendung: </a:t>
            </a:r>
            <a:r>
              <a:rPr kumimoji="0" lang="de-DE"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https://www.medienfuehrerschein.bayern/wahlberg-waehlt </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Anwendung ist auch abrufbar unter </a:t>
            </a:r>
            <a:r>
              <a:rPr kumimoji="0" lang="de-DE"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https://mein.medienfuehrerschein.bayern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mit dem Code WS31D01.</a:t>
            </a:r>
          </a:p>
        </p:txBody>
      </p:sp>
      <p:sp>
        <p:nvSpPr>
          <p:cNvPr id="4" name="Foliennummernplatzhalter 3"/>
          <p:cNvSpPr>
            <a:spLocks noGrp="1"/>
          </p:cNvSpPr>
          <p:nvPr>
            <p:ph type="sldNum" sz="quarter" idx="5"/>
          </p:nvPr>
        </p:nvSpPr>
        <p:spPr/>
        <p:txBody>
          <a:bodyPr/>
          <a:lstStyle/>
          <a:p>
            <a:fld id="{37213299-429D-C54E-AEA4-F7656585D3C2}" type="slidenum">
              <a:rPr lang="de-DE" smtClean="0"/>
              <a:t>6</a:t>
            </a:fld>
            <a:endParaRPr lang="de-DE" dirty="0"/>
          </a:p>
        </p:txBody>
      </p:sp>
    </p:spTree>
    <p:extLst>
      <p:ext uri="{BB962C8B-B14F-4D97-AF65-F5344CB8AC3E}">
        <p14:creationId xmlns:p14="http://schemas.microsoft.com/office/powerpoint/2010/main" val="153936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2.2</a:t>
            </a:r>
            <a:r>
              <a:rPr kumimoji="0" lang="de-DE" sz="12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Kapitel 1 und 2 von „Wahlberg wählt“ (20 Minuten)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der digitalen Anwendung/Einzelarbeit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 Kapitel 1 sehen sich die Schülerinnen und Schüler in ihrer zugeteilten Rolle als Bürgerinnen und Bürger von Wahlberg im Social-Media-Angebot wahlberg.portal um. Sie können sich die angezeigten Social-Media-Inhalte genauer ansehen und Kommentare lesen. Es ist auch möglich, Inhalte zu liken oder zu disliken. Wenn Inhalte geteilt werden, bedeutet das, dass sie auf der Profilseite der gewählten Rolle sichtbar sind und so eine noch größere Reichweite erzielen.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Die Schülerinnen und Schüler haben zu Beginn die Aufgabe erhalten, sich über die Interessen der ihnen zugeteilten Rolle zu informieren. Sie sollen herausfinden, wer diese Interessen vertritt und wer ggf. andere Interessen verfolgt.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Die drei Rollen haben folgende Interessen: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Wirtschaft und Einzelhandel, Gastronomie (Muriel)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Familie und Kinderrechte, Mieten und Wohnen (Mike)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Umwelt- und Naturschutz, Freizeit (Robyn)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Ziel in Kapitel 1 ist, dass sich der Kurs mit der Funktionsweise von wahlberg.portal vertraut macht, die wichtigsten Akteurinnen und Akteure in „Wahlberg wählt“ kennenlernt und versteht, wer die Interessen der eigenen Rolle vertritt.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Für Kapitel 1 sind 10 Minuten Zeit eingeplant. Ein eingeblendeter Countdown informiert über die verbleibende Zeit. Nach Ablauf der Zeit erscheint eine Informationstafel, die auf den Austausch im Plenum verweist.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Kapitel 2 liegt der Fokus auf der Beurteilung von Informationen, die im Social-Media-Angebot wahlberg.portal verbreitet werden. Bei manchen Inhalten sind Quellen angegeben bzw. die Postings enthalten weiterführende Informationen (verlinkte Inhalte).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Ziel von Kapitel 2 ist, die Schülerinnen und Schüler dafür zu sensibilisieren, dass es gerade bei einer Vielzahl von Informationen wichtig ist, schnell deren Relevanz und Glaubwürdigkeit einschätzen zu können.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Für Kapitel 2 sind wieder 10 Minuten Zeit eingeplant. Ein eingeblendeter Countdown informiert über die verbleibende Zeit. Nach Ablauf der Zeit erscheint eine Informationstafel, die auf den Austausch im Plenum verweist.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Eine Übersicht über die Funktionen des Social-Media-Angebots wahlberg.portal finden Sie im Handbuch (S. 4-5). Alle Inhalte aus Kapitel 1 und 2 sowie eine Akteursübersicht stehen Ihnen ebenfalls gesammelt im Handbuch zur Verfügung.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7</a:t>
            </a:fld>
            <a:endParaRPr lang="de-DE" dirty="0"/>
          </a:p>
        </p:txBody>
      </p:sp>
    </p:spTree>
    <p:extLst>
      <p:ext uri="{BB962C8B-B14F-4D97-AF65-F5344CB8AC3E}">
        <p14:creationId xmlns:p14="http://schemas.microsoft.com/office/powerpoint/2010/main" val="96414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Auswertung Kapitel 2: Informationen hinterfragen (10 Minuten)</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DE" sz="12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Unterrichtsgespräch</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Bitten Sie die Schülerinnen und Schüler ein Handzeichen zu geben, die in Kapitel 2 viele Beiträge gelikt/gedislikt oder geteilt haben. Fragen Sie, welche Faktoren ihr Handeln beeinflusst haben.</a:t>
            </a:r>
          </a:p>
          <a:p>
            <a:pPr marL="0" marR="0" lvl="0" indent="0" algn="l" defTabSz="914400" rtl="0" eaLnBrk="1" fontAlgn="auto" latinLnBrk="0" hangingPunct="1">
              <a:lnSpc>
                <a:spcPct val="106000"/>
              </a:lnSpc>
              <a:spcBef>
                <a:spcPts val="0"/>
              </a:spcBef>
              <a:spcAft>
                <a:spcPts val="80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Fragen Sie den Kurs, wie wichtig es ihnen grundsätzlich ist, Inhalte zu teilen, die glaubwürdig sind.</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8</a:t>
            </a:fld>
            <a:endParaRPr lang="de-DE" dirty="0"/>
          </a:p>
        </p:txBody>
      </p:sp>
    </p:spTree>
    <p:extLst>
      <p:ext uri="{BB962C8B-B14F-4D97-AF65-F5344CB8AC3E}">
        <p14:creationId xmlns:p14="http://schemas.microsoft.com/office/powerpoint/2010/main" val="344136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Erklären Sie, dass verschiedene Fragen bei der Beurteilung von Social-Media-Beiträgen hilfreich sein können, z. B.:</a:t>
            </a:r>
            <a:endPar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Times New Roman" panose="02020603050405020304" pitchFamily="18" charset="0"/>
              <a:buChar char="-"/>
              <a:tabLst>
                <a:tab pos="457200" algn="l"/>
              </a:tabLst>
              <a:defRPr/>
            </a:pPr>
            <a:r>
              <a:rPr kumimoji="0" lang="de-DE"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Wer</a:t>
            </a:r>
            <a:r>
              <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ist für den Inhalt des Beitrags verantwortlich? Ist ein Impressum vorhanden? Steht eine bekannte Organisation oder Person dahinter? </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spcAft>
                <a:spcPts val="800"/>
              </a:spcAft>
            </a:pP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37213299-429D-C54E-AEA4-F7656585D3C2}" type="slidenum">
              <a:rPr lang="de-DE" smtClean="0"/>
              <a:t>9</a:t>
            </a:fld>
            <a:endParaRPr lang="de-DE" dirty="0"/>
          </a:p>
        </p:txBody>
      </p:sp>
    </p:spTree>
    <p:extLst>
      <p:ext uri="{BB962C8B-B14F-4D97-AF65-F5344CB8AC3E}">
        <p14:creationId xmlns:p14="http://schemas.microsoft.com/office/powerpoint/2010/main" val="974521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6.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8.sv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38.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6.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8.sv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38.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37.png"/><Relationship Id="rId12" Type="http://schemas.openxmlformats.org/officeDocument/2006/relationships/image" Target="../media/image48.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47.png"/><Relationship Id="rId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18.svg"/><Relationship Id="rId9" Type="http://schemas.openxmlformats.org/officeDocument/2006/relationships/image" Target="../media/image45.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37.png"/><Relationship Id="rId12" Type="http://schemas.openxmlformats.org/officeDocument/2006/relationships/image" Target="../media/image48.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47.png"/><Relationship Id="rId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18.svg"/><Relationship Id="rId9" Type="http://schemas.openxmlformats.org/officeDocument/2006/relationships/image" Target="../media/image45.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5.svg"/><Relationship Id="rId12"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51.png"/><Relationship Id="rId5" Type="http://schemas.openxmlformats.org/officeDocument/2006/relationships/image" Target="../media/image18.svg"/><Relationship Id="rId10" Type="http://schemas.openxmlformats.org/officeDocument/2006/relationships/image" Target="../media/image50.png"/><Relationship Id="rId4" Type="http://schemas.openxmlformats.org/officeDocument/2006/relationships/image" Target="../media/image17.png"/><Relationship Id="rId9" Type="http://schemas.openxmlformats.org/officeDocument/2006/relationships/image" Target="../media/image38.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5.svg"/><Relationship Id="rId12"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51.png"/><Relationship Id="rId5" Type="http://schemas.openxmlformats.org/officeDocument/2006/relationships/image" Target="../media/image18.svg"/><Relationship Id="rId10" Type="http://schemas.openxmlformats.org/officeDocument/2006/relationships/image" Target="../media/image50.png"/><Relationship Id="rId4" Type="http://schemas.openxmlformats.org/officeDocument/2006/relationships/image" Target="../media/image17.png"/><Relationship Id="rId9" Type="http://schemas.openxmlformats.org/officeDocument/2006/relationships/image" Target="../media/image3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5.svg"/><Relationship Id="rId12"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55.png"/><Relationship Id="rId5" Type="http://schemas.openxmlformats.org/officeDocument/2006/relationships/image" Target="../media/image18.svg"/><Relationship Id="rId10" Type="http://schemas.openxmlformats.org/officeDocument/2006/relationships/image" Target="../media/image54.png"/><Relationship Id="rId4" Type="http://schemas.openxmlformats.org/officeDocument/2006/relationships/image" Target="../media/image17.png"/><Relationship Id="rId9" Type="http://schemas.openxmlformats.org/officeDocument/2006/relationships/image" Target="../media/image38.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37.png"/><Relationship Id="rId12" Type="http://schemas.openxmlformats.org/officeDocument/2006/relationships/image" Target="../media/image5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55.png"/><Relationship Id="rId5" Type="http://schemas.openxmlformats.org/officeDocument/2006/relationships/image" Target="../media/image4.png"/><Relationship Id="rId10" Type="http://schemas.openxmlformats.org/officeDocument/2006/relationships/image" Target="../media/image54.png"/><Relationship Id="rId4" Type="http://schemas.openxmlformats.org/officeDocument/2006/relationships/image" Target="../media/image18.svg"/><Relationship Id="rId9" Type="http://schemas.openxmlformats.org/officeDocument/2006/relationships/image" Target="../media/image5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5.svg"/><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7.png"/><Relationship Id="rId5" Type="http://schemas.openxmlformats.org/officeDocument/2006/relationships/image" Target="../media/image2.emf"/><Relationship Id="rId4" Type="http://schemas.openxmlformats.org/officeDocument/2006/relationships/image" Target="../media/image1.png"/><Relationship Id="rId9"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16.png"/><Relationship Id="rId7" Type="http://schemas.openxmlformats.org/officeDocument/2006/relationships/image" Target="../media/image5.sv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1.png"/><Relationship Id="rId16" Type="http://schemas.openxmlformats.org/officeDocument/2006/relationships/image" Target="../media/image66.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61.png"/><Relationship Id="rId5" Type="http://schemas.openxmlformats.org/officeDocument/2006/relationships/image" Target="../media/image18.sv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17.png"/><Relationship Id="rId9" Type="http://schemas.openxmlformats.org/officeDocument/2006/relationships/image" Target="../media/image59.svg"/><Relationship Id="rId14" Type="http://schemas.openxmlformats.org/officeDocument/2006/relationships/image" Target="../media/image6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73.png"/><Relationship Id="rId18" Type="http://schemas.openxmlformats.org/officeDocument/2006/relationships/image" Target="../media/image78.jpeg"/><Relationship Id="rId3" Type="http://schemas.openxmlformats.org/officeDocument/2006/relationships/image" Target="../media/image16.pn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72.png"/><Relationship Id="rId17" Type="http://schemas.openxmlformats.org/officeDocument/2006/relationships/image" Target="../media/image77.jpeg"/><Relationship Id="rId2" Type="http://schemas.openxmlformats.org/officeDocument/2006/relationships/image" Target="../media/image1.png"/><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71.png"/><Relationship Id="rId5" Type="http://schemas.openxmlformats.org/officeDocument/2006/relationships/image" Target="../media/image18.svg"/><Relationship Id="rId15" Type="http://schemas.openxmlformats.org/officeDocument/2006/relationships/image" Target="../media/image75.png"/><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image" Target="../media/image17.png"/><Relationship Id="rId9" Type="http://schemas.openxmlformats.org/officeDocument/2006/relationships/image" Target="../media/image59.svg"/><Relationship Id="rId14" Type="http://schemas.openxmlformats.org/officeDocument/2006/relationships/image" Target="../media/image74.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84.png"/><Relationship Id="rId18" Type="http://schemas.openxmlformats.org/officeDocument/2006/relationships/image" Target="../media/image89.png"/><Relationship Id="rId3" Type="http://schemas.openxmlformats.org/officeDocument/2006/relationships/image" Target="../media/image16.png"/><Relationship Id="rId7" Type="http://schemas.openxmlformats.org/officeDocument/2006/relationships/image" Target="../media/image5.svg"/><Relationship Id="rId12" Type="http://schemas.openxmlformats.org/officeDocument/2006/relationships/image" Target="../media/image83.png"/><Relationship Id="rId17" Type="http://schemas.openxmlformats.org/officeDocument/2006/relationships/image" Target="../media/image88.png"/><Relationship Id="rId2" Type="http://schemas.openxmlformats.org/officeDocument/2006/relationships/image" Target="../media/image1.png"/><Relationship Id="rId16" Type="http://schemas.openxmlformats.org/officeDocument/2006/relationships/image" Target="../media/image87.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82.jpeg"/><Relationship Id="rId5" Type="http://schemas.openxmlformats.org/officeDocument/2006/relationships/image" Target="../media/image18.svg"/><Relationship Id="rId15" Type="http://schemas.openxmlformats.org/officeDocument/2006/relationships/image" Target="../media/image86.png"/><Relationship Id="rId10" Type="http://schemas.openxmlformats.org/officeDocument/2006/relationships/image" Target="../media/image81.png"/><Relationship Id="rId19" Type="http://schemas.openxmlformats.org/officeDocument/2006/relationships/image" Target="../media/image90.png"/><Relationship Id="rId4" Type="http://schemas.openxmlformats.org/officeDocument/2006/relationships/image" Target="../media/image17.png"/><Relationship Id="rId9" Type="http://schemas.openxmlformats.org/officeDocument/2006/relationships/image" Target="../media/image59.svg"/><Relationship Id="rId14" Type="http://schemas.openxmlformats.org/officeDocument/2006/relationships/image" Target="../media/image8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1.png"/><Relationship Id="rId7" Type="http://schemas.openxmlformats.org/officeDocument/2006/relationships/image" Target="../media/image18.sv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94.svg"/><Relationship Id="rId5" Type="http://schemas.openxmlformats.org/officeDocument/2006/relationships/image" Target="../media/image16.png"/><Relationship Id="rId10" Type="http://schemas.openxmlformats.org/officeDocument/2006/relationships/image" Target="../media/image93.png"/><Relationship Id="rId4" Type="http://schemas.openxmlformats.org/officeDocument/2006/relationships/image" Target="../media/image92.jpeg"/><Relationship Id="rId9"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95.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sv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97.svg"/><Relationship Id="rId4" Type="http://schemas.openxmlformats.org/officeDocument/2006/relationships/image" Target="../media/image16.png"/><Relationship Id="rId9" Type="http://schemas.openxmlformats.org/officeDocument/2006/relationships/image" Target="../media/image96.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98.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sv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100.svg"/><Relationship Id="rId4" Type="http://schemas.openxmlformats.org/officeDocument/2006/relationships/image" Target="../media/image16.png"/><Relationship Id="rId9" Type="http://schemas.openxmlformats.org/officeDocument/2006/relationships/image" Target="../media/image9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6.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8.sv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97.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17.png"/><Relationship Id="rId7" Type="http://schemas.openxmlformats.org/officeDocument/2006/relationships/image" Target="../media/image9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svg"/><Relationship Id="rId9"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17.png"/><Relationship Id="rId7" Type="http://schemas.openxmlformats.org/officeDocument/2006/relationships/image" Target="../media/image9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svg"/><Relationship Id="rId9"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16.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8.sv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02.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19.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16.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8.sv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02.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4.tiff"/><Relationship Id="rId3" Type="http://schemas.openxmlformats.org/officeDocument/2006/relationships/image" Target="../media/image17.png"/><Relationship Id="rId7" Type="http://schemas.openxmlformats.org/officeDocument/2006/relationships/image" Target="../media/image103.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svg"/><Relationship Id="rId9"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26.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25.svg"/><Relationship Id="rId4" Type="http://schemas.openxmlformats.org/officeDocument/2006/relationships/image" Target="../media/image18.svg"/><Relationship Id="rId9" Type="http://schemas.openxmlformats.org/officeDocument/2006/relationships/image" Target="../media/image24.png"/><Relationship Id="rId14" Type="http://schemas.openxmlformats.org/officeDocument/2006/relationships/image" Target="../media/image29.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30.png"/><Relationship Id="rId12"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33.png"/><Relationship Id="rId5" Type="http://schemas.openxmlformats.org/officeDocument/2006/relationships/image" Target="../media/image4.png"/><Relationship Id="rId10" Type="http://schemas.openxmlformats.org/officeDocument/2006/relationships/hyperlink" Target="https://www.medienfuehrerschein.bayern/wahlberg-waehlt" TargetMode="External"/><Relationship Id="rId4" Type="http://schemas.openxmlformats.org/officeDocument/2006/relationships/image" Target="../media/image18.svg"/><Relationship Id="rId9" Type="http://schemas.openxmlformats.org/officeDocument/2006/relationships/image" Target="../media/image32.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5.svg"/><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2.emf"/><Relationship Id="rId4" Type="http://schemas.openxmlformats.org/officeDocument/2006/relationships/image" Target="../media/image1.png"/><Relationship Id="rId9"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2.svg"/><Relationship Id="rId3" Type="http://schemas.openxmlformats.org/officeDocument/2006/relationships/image" Target="../media/image17.pn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image" Target="../media/image16.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40.svg"/><Relationship Id="rId5" Type="http://schemas.openxmlformats.org/officeDocument/2006/relationships/image" Target="../media/image4.pn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18.svg"/><Relationship Id="rId9" Type="http://schemas.openxmlformats.org/officeDocument/2006/relationships/image" Target="../media/image9.png"/><Relationship Id="rId14" Type="http://schemas.openxmlformats.org/officeDocument/2006/relationships/image" Target="../media/image43.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6.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8.sv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3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28E7257-C2E4-E5A9-9E51-E934251CEF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588"/>
          <a:stretch/>
        </p:blipFill>
        <p:spPr>
          <a:xfrm>
            <a:off x="-6823" y="-13649"/>
            <a:ext cx="12198823" cy="6871649"/>
          </a:xfrm>
          <a:prstGeom prst="rect">
            <a:avLst/>
          </a:prstGeom>
        </p:spPr>
      </p:pic>
      <p:pic>
        <p:nvPicPr>
          <p:cNvPr id="8" name="Grafik 7">
            <a:extLst>
              <a:ext uri="{FF2B5EF4-FFF2-40B4-BE49-F238E27FC236}">
                <a16:creationId xmlns:a16="http://schemas.microsoft.com/office/drawing/2014/main" id="{F0DD24B8-7FEC-A4C7-FD41-BC95F2762400}"/>
              </a:ext>
            </a:extLst>
          </p:cNvPr>
          <p:cNvPicPr>
            <a:picLocks noChangeAspect="1"/>
          </p:cNvPicPr>
          <p:nvPr userDrawn="1"/>
        </p:nvPicPr>
        <p:blipFill>
          <a:blip r:embed="rId3"/>
          <a:stretch>
            <a:fillRect/>
          </a:stretch>
        </p:blipFill>
        <p:spPr>
          <a:xfrm>
            <a:off x="518160" y="444137"/>
            <a:ext cx="11193214" cy="6000205"/>
          </a:xfrm>
          <a:prstGeom prst="rect">
            <a:avLst/>
          </a:prstGeom>
          <a:effectLst>
            <a:outerShdw blurRad="50800" dist="38100" dir="2700000" algn="tl" rotWithShape="0">
              <a:prstClr val="black">
                <a:alpha val="40000"/>
              </a:prstClr>
            </a:outerShdw>
          </a:effectLst>
        </p:spPr>
      </p:pic>
      <p:sp>
        <p:nvSpPr>
          <p:cNvPr id="11" name="Untertitel 2">
            <a:extLst>
              <a:ext uri="{FF2B5EF4-FFF2-40B4-BE49-F238E27FC236}">
                <a16:creationId xmlns:a16="http://schemas.microsoft.com/office/drawing/2014/main" id="{59CF23EF-00C9-BB81-F05A-87053DB02B1F}"/>
              </a:ext>
            </a:extLst>
          </p:cNvPr>
          <p:cNvSpPr txBox="1">
            <a:spLocks/>
          </p:cNvSpPr>
          <p:nvPr userDrawn="1"/>
        </p:nvSpPr>
        <p:spPr>
          <a:xfrm>
            <a:off x="947384" y="4365264"/>
            <a:ext cx="5278156" cy="1557790"/>
          </a:xfrm>
          <a:prstGeom prst="rect">
            <a:avLst/>
          </a:prstGeom>
        </p:spPr>
        <p:txBody>
          <a:bodyPr vert="horz" lIns="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accent1"/>
                </a:solidFill>
                <a:latin typeface="Azo Sans" panose="020B06030303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200" dirty="0">
                <a:solidFill>
                  <a:prstClr val="black"/>
                </a:solidFill>
                <a:latin typeface="Arial" panose="020B0604020202020204" pitchFamily="34" charset="0"/>
                <a:cs typeface="Arial" panose="020B0604020202020204" pitchFamily="34" charset="0"/>
              </a:rPr>
              <a:t>Informationen in Social-Media-Angeboten vor Wahlen einordnen und bewerten </a:t>
            </a:r>
            <a:endParaRPr lang="de-DE" sz="2200" dirty="0">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B1BDC530-4119-6A6E-B86A-C65F25973C0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461526" y="1512264"/>
            <a:ext cx="7313547" cy="4875698"/>
          </a:xfrm>
          <a:prstGeom prst="rect">
            <a:avLst/>
          </a:prstGeom>
          <a:effectLst>
            <a:outerShdw blurRad="628142" dist="379999" dir="3960000" sx="103000" sy="103000" algn="tl" rotWithShape="0">
              <a:prstClr val="black">
                <a:alpha val="20000"/>
              </a:prstClr>
            </a:outerShdw>
          </a:effectLst>
        </p:spPr>
      </p:pic>
      <p:pic>
        <p:nvPicPr>
          <p:cNvPr id="13" name="Grafik 12">
            <a:extLst>
              <a:ext uri="{FF2B5EF4-FFF2-40B4-BE49-F238E27FC236}">
                <a16:creationId xmlns:a16="http://schemas.microsoft.com/office/drawing/2014/main" id="{5E92E5B3-5154-9A50-DD4D-1757FE72042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97090" y="779851"/>
            <a:ext cx="1843817" cy="396700"/>
          </a:xfrm>
          <a:prstGeom prst="rect">
            <a:avLst/>
          </a:prstGeom>
        </p:spPr>
      </p:pic>
      <p:pic>
        <p:nvPicPr>
          <p:cNvPr id="14" name="Grafik 13">
            <a:extLst>
              <a:ext uri="{FF2B5EF4-FFF2-40B4-BE49-F238E27FC236}">
                <a16:creationId xmlns:a16="http://schemas.microsoft.com/office/drawing/2014/main" id="{9CA4B3B9-0AB9-762A-505F-B0F38511BD71}"/>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7963572" y="779851"/>
            <a:ext cx="1163051" cy="410843"/>
          </a:xfrm>
          <a:prstGeom prst="rect">
            <a:avLst/>
          </a:prstGeom>
        </p:spPr>
      </p:pic>
      <p:sp>
        <p:nvSpPr>
          <p:cNvPr id="16" name="Textfeld 15">
            <a:extLst>
              <a:ext uri="{FF2B5EF4-FFF2-40B4-BE49-F238E27FC236}">
                <a16:creationId xmlns:a16="http://schemas.microsoft.com/office/drawing/2014/main" id="{8F9D828F-F31E-E505-9FCE-445C910B1BC0}"/>
              </a:ext>
            </a:extLst>
          </p:cNvPr>
          <p:cNvSpPr txBox="1"/>
          <p:nvPr userDrawn="1"/>
        </p:nvSpPr>
        <p:spPr>
          <a:xfrm>
            <a:off x="947384" y="3362767"/>
            <a:ext cx="6342434" cy="846386"/>
          </a:xfrm>
          <a:prstGeom prst="rect">
            <a:avLst/>
          </a:prstGeom>
          <a:noFill/>
        </p:spPr>
        <p:txBody>
          <a:bodyPr wrap="square" lIns="0" tIns="0" rIns="90000" bIns="0" rtlCol="0">
            <a:spAutoFit/>
          </a:bodyPr>
          <a:lstStyle/>
          <a:p>
            <a:r>
              <a:rPr lang="de-DE" sz="5500" b="1" dirty="0">
                <a:solidFill>
                  <a:prstClr val="black"/>
                </a:solidFill>
                <a:latin typeface="Arial" panose="020B0604020202020204" pitchFamily="34" charset="0"/>
                <a:cs typeface="Arial" panose="020B0604020202020204" pitchFamily="34" charset="0"/>
              </a:rPr>
              <a:t>Wahlberg wählt</a:t>
            </a:r>
            <a:endParaRPr lang="de-DE" sz="5500" dirty="0"/>
          </a:p>
        </p:txBody>
      </p:sp>
      <p:sp>
        <p:nvSpPr>
          <p:cNvPr id="18" name="Untertitel 2">
            <a:extLst>
              <a:ext uri="{FF2B5EF4-FFF2-40B4-BE49-F238E27FC236}">
                <a16:creationId xmlns:a16="http://schemas.microsoft.com/office/drawing/2014/main" id="{6587C076-5F82-2AE7-E695-0BD6C46868AB}"/>
              </a:ext>
            </a:extLst>
          </p:cNvPr>
          <p:cNvSpPr txBox="1">
            <a:spLocks/>
          </p:cNvSpPr>
          <p:nvPr userDrawn="1"/>
        </p:nvSpPr>
        <p:spPr>
          <a:xfrm>
            <a:off x="947384" y="1449547"/>
            <a:ext cx="5205135" cy="484761"/>
          </a:xfrm>
          <a:prstGeom prst="rect">
            <a:avLst/>
          </a:prstGeom>
        </p:spPr>
        <p:txBody>
          <a:bodyPr vert="horz" lIns="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accent1"/>
                </a:solidFill>
                <a:latin typeface="Azo Sans" panose="020B06030303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buNone/>
            </a:pPr>
            <a:r>
              <a:rPr lang="de-DE" sz="1600" b="1" dirty="0">
                <a:solidFill>
                  <a:schemeClr val="accent2"/>
                </a:solidFill>
                <a:latin typeface="Arial" panose="020B0604020202020204" pitchFamily="34" charset="0"/>
                <a:cs typeface="Arial" panose="020B0604020202020204" pitchFamily="34" charset="0"/>
              </a:rPr>
              <a:t>Materialien für den Einsatz im Unterricht</a:t>
            </a:r>
            <a:br>
              <a:rPr lang="de-DE" sz="1600" dirty="0">
                <a:solidFill>
                  <a:schemeClr val="accent2"/>
                </a:solidFill>
                <a:latin typeface="Arial" panose="020B0604020202020204" pitchFamily="34" charset="0"/>
                <a:cs typeface="Arial" panose="020B0604020202020204" pitchFamily="34" charset="0"/>
              </a:rPr>
            </a:br>
            <a:r>
              <a:rPr lang="de-DE" sz="1600" dirty="0">
                <a:solidFill>
                  <a:schemeClr val="accent2"/>
                </a:solidFill>
                <a:latin typeface="Arial" panose="020B0604020202020204" pitchFamily="34" charset="0"/>
                <a:cs typeface="Arial" panose="020B0604020202020204" pitchFamily="34" charset="0"/>
              </a:rPr>
              <a:t>Für die 11., 12. und 13. Jahrgangsstufe</a:t>
            </a:r>
          </a:p>
        </p:txBody>
      </p:sp>
    </p:spTree>
    <p:extLst>
      <p:ext uri="{BB962C8B-B14F-4D97-AF65-F5344CB8AC3E}">
        <p14:creationId xmlns:p14="http://schemas.microsoft.com/office/powerpoint/2010/main" val="16137024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riterien Glaubwürdigkeit 02">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4540A820-1908-F074-0895-10009A8C7DC0}"/>
              </a:ext>
            </a:extLst>
          </p:cNvPr>
          <p:cNvPicPr>
            <a:picLocks noChangeAspect="1"/>
          </p:cNvPicPr>
          <p:nvPr userDrawn="1"/>
        </p:nvPicPr>
        <p:blipFill>
          <a:blip r:embed="rId2">
            <a:alphaModFix amt="26000"/>
          </a:blip>
          <a:stretch>
            <a:fillRect/>
          </a:stretch>
        </p:blipFill>
        <p:spPr>
          <a:xfrm>
            <a:off x="2466" y="986893"/>
            <a:ext cx="12189533" cy="5871106"/>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Kriterien von Glaubwürdigkeit</a:t>
            </a:r>
            <a:endParaRPr lang="de-DE" sz="1800" b="1"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AEA1C65C-4C64-52C7-1805-EC71B88CD81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66420" y="230254"/>
            <a:ext cx="533400" cy="533400"/>
          </a:xfrm>
          <a:prstGeom prst="rect">
            <a:avLst/>
          </a:prstGeom>
        </p:spPr>
      </p:pic>
      <p:grpSp>
        <p:nvGrpSpPr>
          <p:cNvPr id="2" name="Gruppieren 1">
            <a:extLst>
              <a:ext uri="{FF2B5EF4-FFF2-40B4-BE49-F238E27FC236}">
                <a16:creationId xmlns:a16="http://schemas.microsoft.com/office/drawing/2014/main" id="{16A6EB48-1AD0-477C-89D0-80C7925F2AC4}"/>
              </a:ext>
            </a:extLst>
          </p:cNvPr>
          <p:cNvGrpSpPr/>
          <p:nvPr userDrawn="1"/>
        </p:nvGrpSpPr>
        <p:grpSpPr>
          <a:xfrm>
            <a:off x="1199424" y="1787549"/>
            <a:ext cx="9280027" cy="4297058"/>
            <a:chOff x="1286242" y="2201089"/>
            <a:chExt cx="9280027" cy="4297058"/>
          </a:xfrm>
          <a:solidFill>
            <a:schemeClr val="bg1"/>
          </a:solidFill>
          <a:effectLst>
            <a:outerShdw blurRad="50800" dist="38100" dir="2700000" algn="tl" rotWithShape="0">
              <a:prstClr val="black">
                <a:alpha val="40000"/>
              </a:prstClr>
            </a:outerShdw>
          </a:effectLst>
        </p:grpSpPr>
        <p:sp>
          <p:nvSpPr>
            <p:cNvPr id="3" name="Abgerundetes Rechteck 2">
              <a:extLst>
                <a:ext uri="{FF2B5EF4-FFF2-40B4-BE49-F238E27FC236}">
                  <a16:creationId xmlns:a16="http://schemas.microsoft.com/office/drawing/2014/main" id="{3956E158-B5B0-DB1B-CAD2-61F2777CD1D7}"/>
                </a:ext>
              </a:extLst>
            </p:cNvPr>
            <p:cNvSpPr/>
            <p:nvPr/>
          </p:nvSpPr>
          <p:spPr>
            <a:xfrm>
              <a:off x="1286242" y="2201089"/>
              <a:ext cx="1035011" cy="42970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Abgerundetes Rechteck 3">
              <a:extLst>
                <a:ext uri="{FF2B5EF4-FFF2-40B4-BE49-F238E27FC236}">
                  <a16:creationId xmlns:a16="http://schemas.microsoft.com/office/drawing/2014/main" id="{5D7124C9-2527-991D-B788-D2725C21A6F1}"/>
                </a:ext>
              </a:extLst>
            </p:cNvPr>
            <p:cNvSpPr/>
            <p:nvPr/>
          </p:nvSpPr>
          <p:spPr>
            <a:xfrm>
              <a:off x="9622704" y="2201089"/>
              <a:ext cx="943565" cy="42970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Abgerundetes Rechteck 4">
              <a:extLst>
                <a:ext uri="{FF2B5EF4-FFF2-40B4-BE49-F238E27FC236}">
                  <a16:creationId xmlns:a16="http://schemas.microsoft.com/office/drawing/2014/main" id="{14FE81E1-AF1F-9A13-F16B-7778312A0A61}"/>
                </a:ext>
              </a:extLst>
            </p:cNvPr>
            <p:cNvSpPr/>
            <p:nvPr/>
          </p:nvSpPr>
          <p:spPr>
            <a:xfrm>
              <a:off x="1434356" y="2201089"/>
              <a:ext cx="9082122" cy="42970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 name="Untertitel 2">
            <a:extLst>
              <a:ext uri="{FF2B5EF4-FFF2-40B4-BE49-F238E27FC236}">
                <a16:creationId xmlns:a16="http://schemas.microsoft.com/office/drawing/2014/main" id="{1B049747-F43C-4DDF-AB3A-E45ECD662A11}"/>
              </a:ext>
            </a:extLst>
          </p:cNvPr>
          <p:cNvSpPr txBox="1">
            <a:spLocks/>
          </p:cNvSpPr>
          <p:nvPr userDrawn="1"/>
        </p:nvSpPr>
        <p:spPr>
          <a:xfrm>
            <a:off x="1553903" y="2122426"/>
            <a:ext cx="8571070" cy="443555"/>
          </a:xfrm>
          <a:prstGeom prst="rect">
            <a:avLst/>
          </a:prstGeom>
        </p:spPr>
        <p:txBody>
          <a:bodyPr lIns="0" t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None/>
            </a:pPr>
            <a:r>
              <a:rPr lang="de-DE" sz="1400" b="1" dirty="0">
                <a:solidFill>
                  <a:schemeClr val="accent2"/>
                </a:solidFill>
                <a:latin typeface="Arial" panose="020B0604020202020204" pitchFamily="34" charset="0"/>
                <a:cs typeface="Arial" panose="020B0604020202020204" pitchFamily="34" charset="0"/>
              </a:rPr>
              <a:t>Es ist nicht einfach zu beurteilen, ob ein Social-Media-Beitrag glaubwürdige Informationen enthält. </a:t>
            </a:r>
            <a:br>
              <a:rPr lang="de-DE" sz="1400" b="1" dirty="0">
                <a:solidFill>
                  <a:schemeClr val="accent2"/>
                </a:solidFill>
                <a:latin typeface="Arial" panose="020B0604020202020204" pitchFamily="34" charset="0"/>
                <a:cs typeface="Arial" panose="020B0604020202020204" pitchFamily="34" charset="0"/>
              </a:rPr>
            </a:br>
            <a:r>
              <a:rPr lang="de-DE" sz="1400" b="1" dirty="0">
                <a:solidFill>
                  <a:schemeClr val="accent2"/>
                </a:solidFill>
                <a:latin typeface="Arial" panose="020B0604020202020204" pitchFamily="34" charset="0"/>
                <a:cs typeface="Arial" panose="020B0604020202020204" pitchFamily="34" charset="0"/>
              </a:rPr>
              <a:t>Bei der Orientierung können folgende Fragen hilfreich sein:</a:t>
            </a:r>
          </a:p>
        </p:txBody>
      </p:sp>
      <p:sp>
        <p:nvSpPr>
          <p:cNvPr id="8" name="Untertitel 2">
            <a:extLst>
              <a:ext uri="{FF2B5EF4-FFF2-40B4-BE49-F238E27FC236}">
                <a16:creationId xmlns:a16="http://schemas.microsoft.com/office/drawing/2014/main" id="{B149148E-FB71-3CAB-1EA1-44CE574563F5}"/>
              </a:ext>
            </a:extLst>
          </p:cNvPr>
          <p:cNvSpPr txBox="1">
            <a:spLocks/>
          </p:cNvSpPr>
          <p:nvPr userDrawn="1"/>
        </p:nvSpPr>
        <p:spPr>
          <a:xfrm>
            <a:off x="1553903" y="2879587"/>
            <a:ext cx="8245738" cy="295722"/>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500" b="1" dirty="0">
                <a:solidFill>
                  <a:prstClr val="black"/>
                </a:solidFill>
                <a:latin typeface="Arial" panose="020B0604020202020204" pitchFamily="34" charset="0"/>
                <a:cs typeface="Arial" panose="020B0604020202020204" pitchFamily="34" charset="0"/>
              </a:rPr>
              <a:t>Wie </a:t>
            </a:r>
            <a:r>
              <a:rPr lang="de-DE" sz="2500" dirty="0">
                <a:solidFill>
                  <a:prstClr val="black"/>
                </a:solidFill>
                <a:latin typeface="Arial" panose="020B0604020202020204" pitchFamily="34" charset="0"/>
                <a:cs typeface="Arial" panose="020B0604020202020204" pitchFamily="34" charset="0"/>
              </a:rPr>
              <a:t>ist der Beitrag gestaltet? </a:t>
            </a:r>
          </a:p>
        </p:txBody>
      </p:sp>
      <p:sp>
        <p:nvSpPr>
          <p:cNvPr id="9" name="Untertitel 2">
            <a:extLst>
              <a:ext uri="{FF2B5EF4-FFF2-40B4-BE49-F238E27FC236}">
                <a16:creationId xmlns:a16="http://schemas.microsoft.com/office/drawing/2014/main" id="{1B2EF6C2-774E-0588-B2BF-902CBFCFCE4A}"/>
              </a:ext>
            </a:extLst>
          </p:cNvPr>
          <p:cNvSpPr txBox="1">
            <a:spLocks/>
          </p:cNvSpPr>
          <p:nvPr userDrawn="1"/>
        </p:nvSpPr>
        <p:spPr>
          <a:xfrm>
            <a:off x="1553903" y="3352188"/>
            <a:ext cx="8773661" cy="115886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sz="1400" b="1" dirty="0">
                <a:solidFill>
                  <a:prstClr val="black"/>
                </a:solidFill>
                <a:latin typeface="Arial" panose="020B0604020202020204" pitchFamily="34" charset="0"/>
                <a:cs typeface="Arial" panose="020B0604020202020204" pitchFamily="34" charset="0"/>
              </a:rPr>
              <a:t>Ist der Beitrag professionell gestaltet? </a:t>
            </a:r>
            <a:r>
              <a:rPr lang="de-DE" sz="1400" dirty="0">
                <a:solidFill>
                  <a:prstClr val="black"/>
                </a:solidFill>
                <a:latin typeface="Arial" panose="020B0604020202020204" pitchFamily="34" charset="0"/>
                <a:cs typeface="Arial" panose="020B0604020202020204" pitchFamily="34" charset="0"/>
              </a:rPr>
              <a:t>Achte darauf, ob die Aufmachung eines Beitrags professionell und dem Thema angemessen wirkt. Fehlerhafte Rechtschreibung kann beispielsweise ein Zeichen für mangelnde Professionalität sein. Berücksichtige, dass nicht jeder professionell gestaltete Beitrag glaubwürdig ist.</a:t>
            </a:r>
          </a:p>
          <a:p>
            <a:pPr marL="0" indent="0">
              <a:lnSpc>
                <a:spcPct val="120000"/>
              </a:lnSpc>
              <a:buNone/>
            </a:pPr>
            <a:r>
              <a:rPr lang="de-DE" sz="1400" b="1" dirty="0">
                <a:solidFill>
                  <a:prstClr val="black"/>
                </a:solidFill>
                <a:latin typeface="Arial" panose="020B0604020202020204" pitchFamily="34" charset="0"/>
                <a:cs typeface="Arial" panose="020B0604020202020204" pitchFamily="34" charset="0"/>
              </a:rPr>
              <a:t>Welche Funktion haben Bilder, Video- oder Audioaufnahmen in einem Beitrag? </a:t>
            </a:r>
            <a:r>
              <a:rPr lang="de-DE" sz="1400" dirty="0">
                <a:solidFill>
                  <a:prstClr val="black"/>
                </a:solidFill>
                <a:latin typeface="Arial" panose="020B0604020202020204" pitchFamily="34" charset="0"/>
                <a:cs typeface="Arial" panose="020B0604020202020204" pitchFamily="34" charset="0"/>
              </a:rPr>
              <a:t>Bilder, Video- oder Audioaufnahmen dienen oft als augenscheinlicher Beweis für ein Geschehen. Aber Vorsicht: Bilder, Videos und Tonbeiträge zeigen immer nur einen Ausschnitt der Wirklichkeit und können mit ihrer Aussage auch täuschen. Sie können künstlich generiert, nachträglich bearbeitet oder aus dem Zusammenhang gerissen worden sein. Bilder werden oft auch strategisch eingesetzt, um die Aussage eines Textes zu verstärken. Wenn du misstrauisch bist, prüfe, woher das Material stammt. </a:t>
            </a:r>
          </a:p>
        </p:txBody>
      </p:sp>
      <p:pic>
        <p:nvPicPr>
          <p:cNvPr id="10" name="Grafik 9">
            <a:extLst>
              <a:ext uri="{FF2B5EF4-FFF2-40B4-BE49-F238E27FC236}">
                <a16:creationId xmlns:a16="http://schemas.microsoft.com/office/drawing/2014/main" id="{3795C930-EA4E-6063-5B2C-2D89BCC4947D}"/>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273594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riterien Glaubwürdigkeit 03">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4540A820-1908-F074-0895-10009A8C7DC0}"/>
              </a:ext>
            </a:extLst>
          </p:cNvPr>
          <p:cNvPicPr>
            <a:picLocks noChangeAspect="1"/>
          </p:cNvPicPr>
          <p:nvPr userDrawn="1"/>
        </p:nvPicPr>
        <p:blipFill>
          <a:blip r:embed="rId2">
            <a:alphaModFix amt="26000"/>
          </a:blip>
          <a:stretch>
            <a:fillRect/>
          </a:stretch>
        </p:blipFill>
        <p:spPr>
          <a:xfrm>
            <a:off x="2466" y="986893"/>
            <a:ext cx="12189533" cy="5871106"/>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Kriterien von Glaubwürdigkeit</a:t>
            </a:r>
            <a:endParaRPr lang="de-DE" sz="1800" b="1"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AEA1C65C-4C64-52C7-1805-EC71B88CD81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66420" y="230254"/>
            <a:ext cx="533400" cy="533400"/>
          </a:xfrm>
          <a:prstGeom prst="rect">
            <a:avLst/>
          </a:prstGeom>
        </p:spPr>
      </p:pic>
      <p:grpSp>
        <p:nvGrpSpPr>
          <p:cNvPr id="10" name="Gruppieren 9">
            <a:extLst>
              <a:ext uri="{FF2B5EF4-FFF2-40B4-BE49-F238E27FC236}">
                <a16:creationId xmlns:a16="http://schemas.microsoft.com/office/drawing/2014/main" id="{D44E682E-8556-570C-3208-11A01A12C1E1}"/>
              </a:ext>
            </a:extLst>
          </p:cNvPr>
          <p:cNvGrpSpPr/>
          <p:nvPr userDrawn="1"/>
        </p:nvGrpSpPr>
        <p:grpSpPr>
          <a:xfrm>
            <a:off x="1199424" y="1787549"/>
            <a:ext cx="9280027" cy="4083558"/>
            <a:chOff x="1286242" y="2201089"/>
            <a:chExt cx="9280027" cy="4083558"/>
          </a:xfrm>
          <a:solidFill>
            <a:schemeClr val="bg1"/>
          </a:solidFill>
          <a:effectLst>
            <a:outerShdw blurRad="50800" dist="38100" dir="2700000" algn="tl" rotWithShape="0">
              <a:prstClr val="black">
                <a:alpha val="40000"/>
              </a:prstClr>
            </a:outerShdw>
          </a:effectLst>
        </p:grpSpPr>
        <p:sp>
          <p:nvSpPr>
            <p:cNvPr id="11" name="Abgerundetes Rechteck 10">
              <a:extLst>
                <a:ext uri="{FF2B5EF4-FFF2-40B4-BE49-F238E27FC236}">
                  <a16:creationId xmlns:a16="http://schemas.microsoft.com/office/drawing/2014/main" id="{512535BC-7421-4296-0395-3A67D41DD504}"/>
                </a:ext>
              </a:extLst>
            </p:cNvPr>
            <p:cNvSpPr/>
            <p:nvPr/>
          </p:nvSpPr>
          <p:spPr>
            <a:xfrm>
              <a:off x="1286242" y="2201089"/>
              <a:ext cx="1035011" cy="40835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Abgerundetes Rechteck 11">
              <a:extLst>
                <a:ext uri="{FF2B5EF4-FFF2-40B4-BE49-F238E27FC236}">
                  <a16:creationId xmlns:a16="http://schemas.microsoft.com/office/drawing/2014/main" id="{E009D1FC-9F36-40A5-588F-10AA41F1CB6B}"/>
                </a:ext>
              </a:extLst>
            </p:cNvPr>
            <p:cNvSpPr/>
            <p:nvPr/>
          </p:nvSpPr>
          <p:spPr>
            <a:xfrm>
              <a:off x="9622704" y="2201089"/>
              <a:ext cx="943565" cy="40835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Abgerundetes Rechteck 13">
              <a:extLst>
                <a:ext uri="{FF2B5EF4-FFF2-40B4-BE49-F238E27FC236}">
                  <a16:creationId xmlns:a16="http://schemas.microsoft.com/office/drawing/2014/main" id="{17D37302-258A-B686-8B9F-96024340293A}"/>
                </a:ext>
              </a:extLst>
            </p:cNvPr>
            <p:cNvSpPr/>
            <p:nvPr/>
          </p:nvSpPr>
          <p:spPr>
            <a:xfrm>
              <a:off x="1434356" y="2201089"/>
              <a:ext cx="9082122" cy="40835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5" name="Untertitel 2">
            <a:extLst>
              <a:ext uri="{FF2B5EF4-FFF2-40B4-BE49-F238E27FC236}">
                <a16:creationId xmlns:a16="http://schemas.microsoft.com/office/drawing/2014/main" id="{2CDCDCDF-A055-73E8-C8E1-A2833203C228}"/>
              </a:ext>
            </a:extLst>
          </p:cNvPr>
          <p:cNvSpPr txBox="1">
            <a:spLocks/>
          </p:cNvSpPr>
          <p:nvPr userDrawn="1"/>
        </p:nvSpPr>
        <p:spPr>
          <a:xfrm>
            <a:off x="1553903" y="2122426"/>
            <a:ext cx="8571070" cy="443555"/>
          </a:xfrm>
          <a:prstGeom prst="rect">
            <a:avLst/>
          </a:prstGeom>
        </p:spPr>
        <p:txBody>
          <a:bodyPr lIns="0" t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None/>
            </a:pPr>
            <a:r>
              <a:rPr lang="de-DE" sz="1400" b="1" dirty="0">
                <a:solidFill>
                  <a:schemeClr val="accent2"/>
                </a:solidFill>
                <a:latin typeface="Arial" panose="020B0604020202020204" pitchFamily="34" charset="0"/>
                <a:cs typeface="Arial" panose="020B0604020202020204" pitchFamily="34" charset="0"/>
              </a:rPr>
              <a:t>Es ist nicht einfach zu beurteilen, ob ein Social-Media-Beitrag glaubwürdige Informationen enthält. </a:t>
            </a:r>
            <a:br>
              <a:rPr lang="de-DE" sz="1400" b="1" dirty="0">
                <a:solidFill>
                  <a:schemeClr val="accent2"/>
                </a:solidFill>
                <a:latin typeface="Arial" panose="020B0604020202020204" pitchFamily="34" charset="0"/>
                <a:cs typeface="Arial" panose="020B0604020202020204" pitchFamily="34" charset="0"/>
              </a:rPr>
            </a:br>
            <a:r>
              <a:rPr lang="de-DE" sz="1400" b="1" dirty="0">
                <a:solidFill>
                  <a:schemeClr val="accent2"/>
                </a:solidFill>
                <a:latin typeface="Arial" panose="020B0604020202020204" pitchFamily="34" charset="0"/>
                <a:cs typeface="Arial" panose="020B0604020202020204" pitchFamily="34" charset="0"/>
              </a:rPr>
              <a:t>Bei der Orientierung können folgende Fragen hilfreich sein:</a:t>
            </a:r>
          </a:p>
        </p:txBody>
      </p:sp>
      <p:sp>
        <p:nvSpPr>
          <p:cNvPr id="22" name="Untertitel 2">
            <a:extLst>
              <a:ext uri="{FF2B5EF4-FFF2-40B4-BE49-F238E27FC236}">
                <a16:creationId xmlns:a16="http://schemas.microsoft.com/office/drawing/2014/main" id="{E236A1E6-2C09-16A4-02FE-8B9522A75C6E}"/>
              </a:ext>
            </a:extLst>
          </p:cNvPr>
          <p:cNvSpPr txBox="1">
            <a:spLocks/>
          </p:cNvSpPr>
          <p:nvPr userDrawn="1"/>
        </p:nvSpPr>
        <p:spPr>
          <a:xfrm>
            <a:off x="1553903" y="2879587"/>
            <a:ext cx="8245738" cy="295722"/>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500" b="1" dirty="0">
                <a:solidFill>
                  <a:prstClr val="black"/>
                </a:solidFill>
                <a:latin typeface="Arial" panose="020B0604020202020204" pitchFamily="34" charset="0"/>
                <a:cs typeface="Arial" panose="020B0604020202020204" pitchFamily="34" charset="0"/>
              </a:rPr>
              <a:t>Was </a:t>
            </a:r>
            <a:r>
              <a:rPr lang="de-DE" sz="2500" dirty="0">
                <a:solidFill>
                  <a:prstClr val="black"/>
                </a:solidFill>
                <a:latin typeface="Arial" panose="020B0604020202020204" pitchFamily="34" charset="0"/>
                <a:cs typeface="Arial" panose="020B0604020202020204" pitchFamily="34" charset="0"/>
              </a:rPr>
              <a:t>ist der Inhalt des Beitrags?</a:t>
            </a:r>
          </a:p>
        </p:txBody>
      </p:sp>
      <p:sp>
        <p:nvSpPr>
          <p:cNvPr id="23" name="Untertitel 2">
            <a:extLst>
              <a:ext uri="{FF2B5EF4-FFF2-40B4-BE49-F238E27FC236}">
                <a16:creationId xmlns:a16="http://schemas.microsoft.com/office/drawing/2014/main" id="{BB64B52F-D318-E27A-A67A-DFBD85294F61}"/>
              </a:ext>
            </a:extLst>
          </p:cNvPr>
          <p:cNvSpPr txBox="1">
            <a:spLocks/>
          </p:cNvSpPr>
          <p:nvPr userDrawn="1"/>
        </p:nvSpPr>
        <p:spPr>
          <a:xfrm>
            <a:off x="1338991" y="3352188"/>
            <a:ext cx="8773661" cy="115886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0">
              <a:lnSpc>
                <a:spcPct val="120000"/>
              </a:lnSpc>
              <a:buNone/>
            </a:pPr>
            <a:r>
              <a:rPr lang="de-DE" sz="1400" b="1" dirty="0">
                <a:solidFill>
                  <a:prstClr val="black"/>
                </a:solidFill>
                <a:latin typeface="Arial" panose="020B0604020202020204" pitchFamily="34" charset="0"/>
                <a:cs typeface="Arial" panose="020B0604020202020204" pitchFamily="34" charset="0"/>
              </a:rPr>
              <a:t>Kommt Werbung vor? </a:t>
            </a:r>
            <a:r>
              <a:rPr lang="de-DE" sz="1400" dirty="0">
                <a:solidFill>
                  <a:prstClr val="black"/>
                </a:solidFill>
                <a:latin typeface="Arial" panose="020B0604020202020204" pitchFamily="34" charset="0"/>
                <a:cs typeface="Arial" panose="020B0604020202020204" pitchFamily="34" charset="0"/>
              </a:rPr>
              <a:t>Wenn Beiträge kommerzielle Inhalte oder Links auf Online-Shops enthalten, solltest du misstrauisch sein, ob glaubwürdige Informationen verbreitet werden oder eine werbliche Absicht verfolgt wird. </a:t>
            </a:r>
          </a:p>
          <a:p>
            <a:pPr marL="225425" indent="0">
              <a:lnSpc>
                <a:spcPct val="120000"/>
              </a:lnSpc>
              <a:buNone/>
            </a:pPr>
            <a:r>
              <a:rPr lang="de-DE" sz="1400" b="1" dirty="0">
                <a:solidFill>
                  <a:prstClr val="black"/>
                </a:solidFill>
                <a:latin typeface="Arial" panose="020B0604020202020204" pitchFamily="34" charset="0"/>
                <a:cs typeface="Arial" panose="020B0604020202020204" pitchFamily="34" charset="0"/>
              </a:rPr>
              <a:t>Werden im Beitrag Behauptungen aufgestellt? </a:t>
            </a:r>
            <a:r>
              <a:rPr lang="de-DE" sz="1400" dirty="0">
                <a:solidFill>
                  <a:prstClr val="black"/>
                </a:solidFill>
                <a:latin typeface="Arial" panose="020B0604020202020204" pitchFamily="34" charset="0"/>
                <a:cs typeface="Arial" panose="020B0604020202020204" pitchFamily="34" charset="0"/>
              </a:rPr>
              <a:t>In Social Media wird oft die eigene Meinung verbreitet. Dabei wird häufig mit Behauptungen argumentiert, bei denen du darauf achten solltest, ob sie belegbar sind. Verlinkt jemand auf weiterführende Informationen, kannst du beispielsweise sehen, woher die Informationen stammen. Ist das nicht der Fall, solltest du andere Quellen recherchieren und dich nicht vorschnell auf eine Behauptung stützen.</a:t>
            </a:r>
          </a:p>
        </p:txBody>
      </p:sp>
      <p:pic>
        <p:nvPicPr>
          <p:cNvPr id="2" name="Grafik 1">
            <a:extLst>
              <a:ext uri="{FF2B5EF4-FFF2-40B4-BE49-F238E27FC236}">
                <a16:creationId xmlns:a16="http://schemas.microsoft.com/office/drawing/2014/main" id="{139CCEDF-739E-C6D1-FCA1-D54BACAB1A4D}"/>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1735388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98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alyse Glaubwürdigkeit 01">
    <p:spTree>
      <p:nvGrpSpPr>
        <p:cNvPr id="1" name=""/>
        <p:cNvGrpSpPr/>
        <p:nvPr/>
      </p:nvGrpSpPr>
      <p:grpSpPr>
        <a:xfrm>
          <a:off x="0" y="0"/>
          <a:ext cx="0" cy="0"/>
          <a:chOff x="0" y="0"/>
          <a:chExt cx="0" cy="0"/>
        </a:xfrm>
      </p:grpSpPr>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Austausch im Plenum</a:t>
            </a:r>
            <a:endParaRPr lang="de-DE" sz="1800" b="1"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AEA1C65C-4C64-52C7-1805-EC71B88CD81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6420" y="230254"/>
            <a:ext cx="533400" cy="533400"/>
          </a:xfrm>
          <a:prstGeom prst="rect">
            <a:avLst/>
          </a:prstGeom>
        </p:spPr>
      </p:pic>
      <p:pic>
        <p:nvPicPr>
          <p:cNvPr id="2" name="Grafik 1">
            <a:extLst>
              <a:ext uri="{FF2B5EF4-FFF2-40B4-BE49-F238E27FC236}">
                <a16:creationId xmlns:a16="http://schemas.microsoft.com/office/drawing/2014/main" id="{3E9B1B74-EF8B-A155-0A2F-F3BC392D8A10}"/>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rot="5400000">
            <a:off x="-382047" y="1998841"/>
            <a:ext cx="4897428" cy="2861467"/>
          </a:xfrm>
          <a:prstGeom prst="rect">
            <a:avLst/>
          </a:prstGeom>
        </p:spPr>
      </p:pic>
      <p:pic>
        <p:nvPicPr>
          <p:cNvPr id="3" name="Grafik 2">
            <a:extLst>
              <a:ext uri="{FF2B5EF4-FFF2-40B4-BE49-F238E27FC236}">
                <a16:creationId xmlns:a16="http://schemas.microsoft.com/office/drawing/2014/main" id="{9CF95C71-212B-6E58-BFA8-B58C02298C5F}"/>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686735" y="1026703"/>
            <a:ext cx="2757032" cy="4288711"/>
          </a:xfrm>
          <a:prstGeom prst="rect">
            <a:avLst/>
          </a:prstGeom>
        </p:spPr>
      </p:pic>
      <p:pic>
        <p:nvPicPr>
          <p:cNvPr id="4" name="Grafik 3">
            <a:extLst>
              <a:ext uri="{FF2B5EF4-FFF2-40B4-BE49-F238E27FC236}">
                <a16:creationId xmlns:a16="http://schemas.microsoft.com/office/drawing/2014/main" id="{A5328F96-5CF8-2F28-A7B3-DB2907A77952}"/>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686734" y="2903119"/>
            <a:ext cx="4477535" cy="903927"/>
          </a:xfrm>
          <a:prstGeom prst="rect">
            <a:avLst/>
          </a:prstGeom>
          <a:effectLst>
            <a:outerShdw blurRad="50800" dist="38100" dir="2700000" algn="tl" rotWithShape="0">
              <a:prstClr val="black">
                <a:alpha val="40000"/>
              </a:prstClr>
            </a:outerShdw>
          </a:effectLst>
        </p:spPr>
      </p:pic>
      <p:pic>
        <p:nvPicPr>
          <p:cNvPr id="5" name="Grafik 4">
            <a:extLst>
              <a:ext uri="{FF2B5EF4-FFF2-40B4-BE49-F238E27FC236}">
                <a16:creationId xmlns:a16="http://schemas.microsoft.com/office/drawing/2014/main" id="{1ECE5842-8E50-21A5-6875-4CE233D739DE}"/>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686734" y="3810893"/>
            <a:ext cx="4477535" cy="2020404"/>
          </a:xfrm>
          <a:prstGeom prst="rect">
            <a:avLst/>
          </a:prstGeom>
          <a:effectLst>
            <a:outerShdw blurRad="50800" dist="38100" dir="2700000" algn="tl" rotWithShape="0">
              <a:prstClr val="black">
                <a:alpha val="40000"/>
              </a:prstClr>
            </a:outerShdw>
          </a:effectLst>
        </p:spPr>
      </p:pic>
      <p:sp>
        <p:nvSpPr>
          <p:cNvPr id="29" name="Textplatzhalter 26">
            <a:extLst>
              <a:ext uri="{FF2B5EF4-FFF2-40B4-BE49-F238E27FC236}">
                <a16:creationId xmlns:a16="http://schemas.microsoft.com/office/drawing/2014/main" id="{FEEBB97E-8D13-E536-DDED-7E7DE057FF9E}"/>
              </a:ext>
            </a:extLst>
          </p:cNvPr>
          <p:cNvSpPr>
            <a:spLocks noGrp="1"/>
          </p:cNvSpPr>
          <p:nvPr>
            <p:ph type="body" sz="quarter" idx="10" hasCustomPrompt="1"/>
          </p:nvPr>
        </p:nvSpPr>
        <p:spPr>
          <a:xfrm>
            <a:off x="6003179" y="1933454"/>
            <a:ext cx="4245247" cy="1176337"/>
          </a:xfrm>
          <a:prstGeom prst="rect">
            <a:avLst/>
          </a:prstGeom>
        </p:spPr>
        <p:txBody>
          <a:bodyPr/>
          <a:lstStyle>
            <a:lvl1pPr>
              <a:lnSpc>
                <a:spcPct val="100000"/>
              </a:lnSpc>
              <a:spcBef>
                <a:spcPts val="300"/>
              </a:spcBef>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de-DE" dirty="0"/>
              <a:t>Text durch Klicken hinzufügen</a:t>
            </a:r>
          </a:p>
          <a:p>
            <a:pPr lvl="0"/>
            <a:endParaRPr lang="de-DE" dirty="0"/>
          </a:p>
          <a:p>
            <a:pPr lvl="0"/>
            <a:endParaRPr lang="de-DE" dirty="0"/>
          </a:p>
        </p:txBody>
      </p:sp>
      <p:sp>
        <p:nvSpPr>
          <p:cNvPr id="30" name="Textplatzhalter 26">
            <a:extLst>
              <a:ext uri="{FF2B5EF4-FFF2-40B4-BE49-F238E27FC236}">
                <a16:creationId xmlns:a16="http://schemas.microsoft.com/office/drawing/2014/main" id="{80619595-8DD2-C7E9-C36A-6B11038020D7}"/>
              </a:ext>
            </a:extLst>
          </p:cNvPr>
          <p:cNvSpPr>
            <a:spLocks noGrp="1"/>
          </p:cNvSpPr>
          <p:nvPr>
            <p:ph type="body" sz="quarter" idx="11" hasCustomPrompt="1"/>
          </p:nvPr>
        </p:nvSpPr>
        <p:spPr>
          <a:xfrm>
            <a:off x="6003179" y="4062700"/>
            <a:ext cx="4245247" cy="1176337"/>
          </a:xfrm>
          <a:prstGeom prst="rect">
            <a:avLst/>
          </a:prstGeom>
        </p:spPr>
        <p:txBody>
          <a:bodyPr/>
          <a:lstStyle>
            <a:lvl1pPr>
              <a:lnSpc>
                <a:spcPct val="100000"/>
              </a:lnSpc>
              <a:spcBef>
                <a:spcPts val="300"/>
              </a:spcBef>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de-DE" dirty="0"/>
              <a:t>Text durch Klicken hinzufügen</a:t>
            </a:r>
          </a:p>
          <a:p>
            <a:pPr lvl="0"/>
            <a:endParaRPr lang="de-DE" dirty="0"/>
          </a:p>
          <a:p>
            <a:pPr lvl="0"/>
            <a:endParaRPr lang="de-DE" dirty="0"/>
          </a:p>
        </p:txBody>
      </p:sp>
      <p:sp>
        <p:nvSpPr>
          <p:cNvPr id="31" name="Untertitel 2">
            <a:extLst>
              <a:ext uri="{FF2B5EF4-FFF2-40B4-BE49-F238E27FC236}">
                <a16:creationId xmlns:a16="http://schemas.microsoft.com/office/drawing/2014/main" id="{DD4E983C-1B34-326D-D12B-AC3ECD152FA5}"/>
              </a:ext>
            </a:extLst>
          </p:cNvPr>
          <p:cNvSpPr txBox="1">
            <a:spLocks/>
          </p:cNvSpPr>
          <p:nvPr userDrawn="1"/>
        </p:nvSpPr>
        <p:spPr>
          <a:xfrm>
            <a:off x="6096000" y="1553505"/>
            <a:ext cx="5616575" cy="312648"/>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accent2"/>
                </a:solidFill>
                <a:latin typeface="Arial" panose="020B0604020202020204" pitchFamily="34" charset="0"/>
                <a:cs typeface="Arial" panose="020B0604020202020204" pitchFamily="34" charset="0"/>
              </a:rPr>
              <a:t>Spricht für die Glaubwürdigkeit des Beitrags:</a:t>
            </a: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sp>
        <p:nvSpPr>
          <p:cNvPr id="32" name="Untertitel 2">
            <a:extLst>
              <a:ext uri="{FF2B5EF4-FFF2-40B4-BE49-F238E27FC236}">
                <a16:creationId xmlns:a16="http://schemas.microsoft.com/office/drawing/2014/main" id="{FDAE0154-CE66-E6E9-8D4C-7E64C9139E2D}"/>
              </a:ext>
            </a:extLst>
          </p:cNvPr>
          <p:cNvSpPr txBox="1">
            <a:spLocks/>
          </p:cNvSpPr>
          <p:nvPr userDrawn="1"/>
        </p:nvSpPr>
        <p:spPr>
          <a:xfrm>
            <a:off x="6096000" y="3694538"/>
            <a:ext cx="5616575" cy="295571"/>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tx2"/>
                </a:solidFill>
                <a:latin typeface="Arial" panose="020B0604020202020204" pitchFamily="34" charset="0"/>
                <a:cs typeface="Arial" panose="020B0604020202020204" pitchFamily="34" charset="0"/>
              </a:rPr>
              <a:t>Spricht gegen die Glaubwürdigkeit des Beitrags:</a:t>
            </a: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B28E30AF-5A2A-5C95-DF62-63CAFAA7F890}"/>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207341334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alyse Glaubwürdigkeit 01 Lösung">
    <p:spTree>
      <p:nvGrpSpPr>
        <p:cNvPr id="1" name=""/>
        <p:cNvGrpSpPr/>
        <p:nvPr/>
      </p:nvGrpSpPr>
      <p:grpSpPr>
        <a:xfrm>
          <a:off x="0" y="0"/>
          <a:ext cx="0" cy="0"/>
          <a:chOff x="0" y="0"/>
          <a:chExt cx="0" cy="0"/>
        </a:xfrm>
      </p:grpSpPr>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Austausch im Plenum</a:t>
            </a:r>
            <a:endParaRPr lang="de-DE" sz="1800" b="1"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AEA1C65C-4C64-52C7-1805-EC71B88CD81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6420" y="230254"/>
            <a:ext cx="533400" cy="533400"/>
          </a:xfrm>
          <a:prstGeom prst="rect">
            <a:avLst/>
          </a:prstGeom>
        </p:spPr>
      </p:pic>
      <p:sp>
        <p:nvSpPr>
          <p:cNvPr id="31" name="Untertitel 2">
            <a:extLst>
              <a:ext uri="{FF2B5EF4-FFF2-40B4-BE49-F238E27FC236}">
                <a16:creationId xmlns:a16="http://schemas.microsoft.com/office/drawing/2014/main" id="{DD4E983C-1B34-326D-D12B-AC3ECD152FA5}"/>
              </a:ext>
            </a:extLst>
          </p:cNvPr>
          <p:cNvSpPr txBox="1">
            <a:spLocks/>
          </p:cNvSpPr>
          <p:nvPr userDrawn="1"/>
        </p:nvSpPr>
        <p:spPr>
          <a:xfrm>
            <a:off x="6096000" y="1553505"/>
            <a:ext cx="5616575" cy="312648"/>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accent2"/>
                </a:solidFill>
                <a:latin typeface="Arial" panose="020B0604020202020204" pitchFamily="34" charset="0"/>
                <a:cs typeface="Arial" panose="020B0604020202020204" pitchFamily="34" charset="0"/>
              </a:rPr>
              <a:t>Spricht für die Glaubwürdigkeit des Beitrags:</a:t>
            </a: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sp>
        <p:nvSpPr>
          <p:cNvPr id="32" name="Untertitel 2">
            <a:extLst>
              <a:ext uri="{FF2B5EF4-FFF2-40B4-BE49-F238E27FC236}">
                <a16:creationId xmlns:a16="http://schemas.microsoft.com/office/drawing/2014/main" id="{FDAE0154-CE66-E6E9-8D4C-7E64C9139E2D}"/>
              </a:ext>
            </a:extLst>
          </p:cNvPr>
          <p:cNvSpPr txBox="1">
            <a:spLocks/>
          </p:cNvSpPr>
          <p:nvPr userDrawn="1"/>
        </p:nvSpPr>
        <p:spPr>
          <a:xfrm>
            <a:off x="6096000" y="3694538"/>
            <a:ext cx="5616575" cy="295571"/>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tx2"/>
                </a:solidFill>
                <a:latin typeface="Arial" panose="020B0604020202020204" pitchFamily="34" charset="0"/>
                <a:cs typeface="Arial" panose="020B0604020202020204" pitchFamily="34" charset="0"/>
              </a:rPr>
              <a:t>Spricht gegen die Glaubwürdigkeit des Beitrags:</a:t>
            </a: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sp>
        <p:nvSpPr>
          <p:cNvPr id="6" name="Untertitel 2">
            <a:extLst>
              <a:ext uri="{FF2B5EF4-FFF2-40B4-BE49-F238E27FC236}">
                <a16:creationId xmlns:a16="http://schemas.microsoft.com/office/drawing/2014/main" id="{206BE6D8-1B1F-9A59-2D02-E3218605CF74}"/>
              </a:ext>
            </a:extLst>
          </p:cNvPr>
          <p:cNvSpPr txBox="1">
            <a:spLocks/>
          </p:cNvSpPr>
          <p:nvPr userDrawn="1"/>
        </p:nvSpPr>
        <p:spPr>
          <a:xfrm>
            <a:off x="6095999" y="1977482"/>
            <a:ext cx="5724525" cy="1451517"/>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pPr>
            <a:r>
              <a:rPr lang="de-DE" sz="1400" dirty="0">
                <a:solidFill>
                  <a:prstClr val="black"/>
                </a:solidFill>
                <a:latin typeface="Arial" panose="020B0604020202020204" pitchFamily="34" charset="0"/>
                <a:cs typeface="Arial" panose="020B0604020202020204" pitchFamily="34" charset="0"/>
              </a:rPr>
              <a:t>z. B. Betreiber des Kanals ersichtlich und ein bekanntes Medienunternehmen (Allgemeine Wahlberger Zeitung)</a:t>
            </a:r>
          </a:p>
          <a:p>
            <a:pPr>
              <a:lnSpc>
                <a:spcPct val="100000"/>
              </a:lnSpc>
              <a:spcBef>
                <a:spcPts val="300"/>
              </a:spcBef>
            </a:pPr>
            <a:r>
              <a:rPr lang="de-DE" sz="1400" dirty="0">
                <a:solidFill>
                  <a:prstClr val="black"/>
                </a:solidFill>
                <a:latin typeface="Arial" panose="020B0604020202020204" pitchFamily="34" charset="0"/>
                <a:cs typeface="Arial" panose="020B0604020202020204" pitchFamily="34" charset="0"/>
              </a:rPr>
              <a:t>z. B. ursprüngliche Quelle der Information erkennbar (Verlinkung </a:t>
            </a:r>
            <a:br>
              <a:rPr lang="de-DE" sz="1400" dirty="0">
                <a:solidFill>
                  <a:prstClr val="black"/>
                </a:solidFill>
                <a:latin typeface="Arial" panose="020B0604020202020204" pitchFamily="34" charset="0"/>
                <a:cs typeface="Arial" panose="020B0604020202020204" pitchFamily="34" charset="0"/>
              </a:rPr>
            </a:br>
            <a:r>
              <a:rPr lang="de-DE" sz="1400" dirty="0">
                <a:solidFill>
                  <a:prstClr val="black"/>
                </a:solidFill>
                <a:latin typeface="Arial" panose="020B0604020202020204" pitchFamily="34" charset="0"/>
                <a:cs typeface="Arial" panose="020B0604020202020204" pitchFamily="34" charset="0"/>
              </a:rPr>
              <a:t>der Studie) </a:t>
            </a:r>
          </a:p>
          <a:p>
            <a:pPr>
              <a:lnSpc>
                <a:spcPct val="100000"/>
              </a:lnSpc>
              <a:spcBef>
                <a:spcPts val="300"/>
              </a:spcBef>
            </a:pPr>
            <a:endParaRPr lang="de-DE" sz="1400" dirty="0">
              <a:solidFill>
                <a:prstClr val="black"/>
              </a:solidFill>
              <a:latin typeface="Arial" panose="020B0604020202020204" pitchFamily="34" charset="0"/>
              <a:cs typeface="Arial" panose="020B0604020202020204" pitchFamily="34" charset="0"/>
            </a:endParaRPr>
          </a:p>
          <a:p>
            <a:pPr>
              <a:lnSpc>
                <a:spcPct val="100000"/>
              </a:lnSpc>
              <a:spcBef>
                <a:spcPts val="300"/>
              </a:spcBef>
            </a:pPr>
            <a:endParaRPr lang="de-DE" sz="1400" dirty="0">
              <a:solidFill>
                <a:prstClr val="black"/>
              </a:solidFill>
              <a:latin typeface="Arial" panose="020B0604020202020204" pitchFamily="34" charset="0"/>
              <a:cs typeface="Arial" panose="020B0604020202020204" pitchFamily="34" charset="0"/>
            </a:endParaRPr>
          </a:p>
        </p:txBody>
      </p:sp>
      <p:sp>
        <p:nvSpPr>
          <p:cNvPr id="8" name="Untertitel 2">
            <a:extLst>
              <a:ext uri="{FF2B5EF4-FFF2-40B4-BE49-F238E27FC236}">
                <a16:creationId xmlns:a16="http://schemas.microsoft.com/office/drawing/2014/main" id="{DA890375-D331-9D85-BA40-0587F757D4B5}"/>
              </a:ext>
            </a:extLst>
          </p:cNvPr>
          <p:cNvSpPr txBox="1">
            <a:spLocks/>
          </p:cNvSpPr>
          <p:nvPr userDrawn="1"/>
        </p:nvSpPr>
        <p:spPr>
          <a:xfrm>
            <a:off x="6095999" y="4111082"/>
            <a:ext cx="5724525" cy="1451517"/>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pPr>
            <a:r>
              <a:rPr lang="de-DE" sz="1400" dirty="0">
                <a:solidFill>
                  <a:prstClr val="black"/>
                </a:solidFill>
                <a:latin typeface="Arial" panose="020B0604020202020204" pitchFamily="34" charset="0"/>
                <a:cs typeface="Arial" panose="020B0604020202020204" pitchFamily="34" charset="0"/>
              </a:rPr>
              <a:t>z. B. zum Teil emotional gefärbte Sprache („Luxuslofts für Wahlberg?“), um mehr Aufmerksamkeit zu generieren</a:t>
            </a:r>
          </a:p>
        </p:txBody>
      </p:sp>
      <p:pic>
        <p:nvPicPr>
          <p:cNvPr id="9" name="Grafik 8">
            <a:extLst>
              <a:ext uri="{FF2B5EF4-FFF2-40B4-BE49-F238E27FC236}">
                <a16:creationId xmlns:a16="http://schemas.microsoft.com/office/drawing/2014/main" id="{864F5055-9512-9DD2-1A25-7503ADE08EEC}"/>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rot="5400000">
            <a:off x="-382047" y="1998841"/>
            <a:ext cx="4897428" cy="2861467"/>
          </a:xfrm>
          <a:prstGeom prst="rect">
            <a:avLst/>
          </a:prstGeom>
        </p:spPr>
      </p:pic>
      <p:pic>
        <p:nvPicPr>
          <p:cNvPr id="10" name="Grafik 9">
            <a:extLst>
              <a:ext uri="{FF2B5EF4-FFF2-40B4-BE49-F238E27FC236}">
                <a16:creationId xmlns:a16="http://schemas.microsoft.com/office/drawing/2014/main" id="{444BBE86-5793-4737-68E5-06AF51D0E1F6}"/>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686735" y="1026703"/>
            <a:ext cx="2757032" cy="4288711"/>
          </a:xfrm>
          <a:prstGeom prst="rect">
            <a:avLst/>
          </a:prstGeom>
        </p:spPr>
      </p:pic>
      <p:pic>
        <p:nvPicPr>
          <p:cNvPr id="11" name="Grafik 10">
            <a:extLst>
              <a:ext uri="{FF2B5EF4-FFF2-40B4-BE49-F238E27FC236}">
                <a16:creationId xmlns:a16="http://schemas.microsoft.com/office/drawing/2014/main" id="{8EFA533D-D8CB-C0CC-71C8-B5DB1A57460B}"/>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686734" y="2903119"/>
            <a:ext cx="4477535" cy="903927"/>
          </a:xfrm>
          <a:prstGeom prst="rect">
            <a:avLst/>
          </a:prstGeom>
          <a:effectLst>
            <a:outerShdw blurRad="50800" dist="38100" dir="2700000" algn="tl" rotWithShape="0">
              <a:prstClr val="black">
                <a:alpha val="40000"/>
              </a:prstClr>
            </a:outerShdw>
          </a:effectLst>
        </p:spPr>
      </p:pic>
      <p:pic>
        <p:nvPicPr>
          <p:cNvPr id="12" name="Grafik 11">
            <a:extLst>
              <a:ext uri="{FF2B5EF4-FFF2-40B4-BE49-F238E27FC236}">
                <a16:creationId xmlns:a16="http://schemas.microsoft.com/office/drawing/2014/main" id="{F4BFFF4D-82B2-C5F4-2724-D19224AC6A22}"/>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686734" y="3810893"/>
            <a:ext cx="4477535" cy="2020404"/>
          </a:xfrm>
          <a:prstGeom prst="rect">
            <a:avLst/>
          </a:prstGeom>
          <a:effectLst>
            <a:outerShdw blurRad="50800" dist="38100" dir="2700000" algn="tl" rotWithShape="0">
              <a:prstClr val="black">
                <a:alpha val="40000"/>
              </a:prstClr>
            </a:outerShdw>
          </a:effectLst>
        </p:spPr>
      </p:pic>
      <p:pic>
        <p:nvPicPr>
          <p:cNvPr id="2" name="Grafik 1">
            <a:extLst>
              <a:ext uri="{FF2B5EF4-FFF2-40B4-BE49-F238E27FC236}">
                <a16:creationId xmlns:a16="http://schemas.microsoft.com/office/drawing/2014/main" id="{53E8F7C2-262B-9AA0-DCEF-C8C5CDAC0A0F}"/>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13945727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alyse Glaubwürdigkeit 02">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32D33EE-05F4-0F26-E57D-E2B9392908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28559" y="1845352"/>
            <a:ext cx="4590451" cy="2861467"/>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Austausch im Plenum</a:t>
            </a:r>
            <a:endParaRPr lang="de-DE" sz="1800" b="1"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AEA1C65C-4C64-52C7-1805-EC71B88CD81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66420" y="230254"/>
            <a:ext cx="533400" cy="533400"/>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F5871165-057A-DDC7-3329-05C48B894669}"/>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684594" y="1030843"/>
            <a:ext cx="2757032" cy="3916789"/>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FF6BBE3C-E773-EBC3-EB51-30391A18A400}"/>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684592" y="2501462"/>
            <a:ext cx="4560147" cy="851823"/>
          </a:xfrm>
          <a:prstGeom prst="rect">
            <a:avLst/>
          </a:prstGeom>
          <a:effectLst>
            <a:outerShdw blurRad="50800" dist="38100" dir="2700000" algn="tl" rotWithShape="0">
              <a:prstClr val="black">
                <a:alpha val="40000"/>
              </a:prstClr>
            </a:outerShdw>
          </a:effectLst>
        </p:spPr>
      </p:pic>
      <p:pic>
        <p:nvPicPr>
          <p:cNvPr id="10" name="Grafik 9" descr="Ein Bild, das Text enthält.&#10;&#10;Automatisch generierte Beschreibung">
            <a:extLst>
              <a:ext uri="{FF2B5EF4-FFF2-40B4-BE49-F238E27FC236}">
                <a16:creationId xmlns:a16="http://schemas.microsoft.com/office/drawing/2014/main" id="{1D489886-8829-2582-D79F-9384A563747D}"/>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684592" y="3347241"/>
            <a:ext cx="4560147" cy="2177552"/>
          </a:xfrm>
          <a:prstGeom prst="rect">
            <a:avLst/>
          </a:prstGeom>
          <a:effectLst>
            <a:outerShdw blurRad="50800" dist="38100" dir="2700000" algn="tl" rotWithShape="0">
              <a:prstClr val="black">
                <a:alpha val="40000"/>
              </a:prstClr>
            </a:outerShdw>
          </a:effectLst>
        </p:spPr>
      </p:pic>
      <p:sp>
        <p:nvSpPr>
          <p:cNvPr id="11" name="Textplatzhalter 26">
            <a:extLst>
              <a:ext uri="{FF2B5EF4-FFF2-40B4-BE49-F238E27FC236}">
                <a16:creationId xmlns:a16="http://schemas.microsoft.com/office/drawing/2014/main" id="{93F5AA02-FFC2-FF78-17A3-4B197ACFF8B0}"/>
              </a:ext>
            </a:extLst>
          </p:cNvPr>
          <p:cNvSpPr>
            <a:spLocks noGrp="1"/>
          </p:cNvSpPr>
          <p:nvPr>
            <p:ph type="body" sz="quarter" idx="10" hasCustomPrompt="1"/>
          </p:nvPr>
        </p:nvSpPr>
        <p:spPr>
          <a:xfrm>
            <a:off x="6003179" y="1933454"/>
            <a:ext cx="4245247" cy="1176337"/>
          </a:xfrm>
          <a:prstGeom prst="rect">
            <a:avLst/>
          </a:prstGeom>
        </p:spPr>
        <p:txBody>
          <a:bodyPr/>
          <a:lstStyle>
            <a:lvl1pPr>
              <a:lnSpc>
                <a:spcPct val="100000"/>
              </a:lnSpc>
              <a:spcBef>
                <a:spcPts val="300"/>
              </a:spcBef>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de-DE" dirty="0"/>
              <a:t>Text durch Klicken hinzufügen</a:t>
            </a:r>
          </a:p>
          <a:p>
            <a:pPr lvl="0"/>
            <a:endParaRPr lang="de-DE" dirty="0"/>
          </a:p>
          <a:p>
            <a:pPr lvl="0"/>
            <a:endParaRPr lang="de-DE" dirty="0"/>
          </a:p>
        </p:txBody>
      </p:sp>
      <p:sp>
        <p:nvSpPr>
          <p:cNvPr id="12" name="Textplatzhalter 26">
            <a:extLst>
              <a:ext uri="{FF2B5EF4-FFF2-40B4-BE49-F238E27FC236}">
                <a16:creationId xmlns:a16="http://schemas.microsoft.com/office/drawing/2014/main" id="{5C925E98-0069-3A26-66D9-7A11CC7B8F26}"/>
              </a:ext>
            </a:extLst>
          </p:cNvPr>
          <p:cNvSpPr>
            <a:spLocks noGrp="1"/>
          </p:cNvSpPr>
          <p:nvPr>
            <p:ph type="body" sz="quarter" idx="11" hasCustomPrompt="1"/>
          </p:nvPr>
        </p:nvSpPr>
        <p:spPr>
          <a:xfrm>
            <a:off x="6003179" y="4062700"/>
            <a:ext cx="4245247" cy="1176337"/>
          </a:xfrm>
          <a:prstGeom prst="rect">
            <a:avLst/>
          </a:prstGeom>
        </p:spPr>
        <p:txBody>
          <a:bodyPr/>
          <a:lstStyle>
            <a:lvl1pPr>
              <a:lnSpc>
                <a:spcPct val="100000"/>
              </a:lnSpc>
              <a:spcBef>
                <a:spcPts val="300"/>
              </a:spcBef>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de-DE" dirty="0"/>
              <a:t>Text durch Klicken hinzufügen</a:t>
            </a:r>
          </a:p>
          <a:p>
            <a:pPr lvl="0"/>
            <a:endParaRPr lang="de-DE" dirty="0"/>
          </a:p>
          <a:p>
            <a:pPr lvl="0"/>
            <a:endParaRPr lang="de-DE" dirty="0"/>
          </a:p>
        </p:txBody>
      </p:sp>
      <p:sp>
        <p:nvSpPr>
          <p:cNvPr id="13" name="Untertitel 2">
            <a:extLst>
              <a:ext uri="{FF2B5EF4-FFF2-40B4-BE49-F238E27FC236}">
                <a16:creationId xmlns:a16="http://schemas.microsoft.com/office/drawing/2014/main" id="{2C484532-700C-FE7C-9A28-4868CFEBA2F7}"/>
              </a:ext>
            </a:extLst>
          </p:cNvPr>
          <p:cNvSpPr txBox="1">
            <a:spLocks/>
          </p:cNvSpPr>
          <p:nvPr userDrawn="1"/>
        </p:nvSpPr>
        <p:spPr>
          <a:xfrm>
            <a:off x="6096000" y="1553505"/>
            <a:ext cx="5616575" cy="312648"/>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accent2"/>
                </a:solidFill>
                <a:latin typeface="Arial" panose="020B0604020202020204" pitchFamily="34" charset="0"/>
                <a:cs typeface="Arial" panose="020B0604020202020204" pitchFamily="34" charset="0"/>
              </a:rPr>
              <a:t>Spricht für die Glaubwürdigkeit des Beitrags:</a:t>
            </a: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sp>
        <p:nvSpPr>
          <p:cNvPr id="14" name="Untertitel 2">
            <a:extLst>
              <a:ext uri="{FF2B5EF4-FFF2-40B4-BE49-F238E27FC236}">
                <a16:creationId xmlns:a16="http://schemas.microsoft.com/office/drawing/2014/main" id="{F2BC1EBF-7405-AE3E-3E53-DF3C4445606A}"/>
              </a:ext>
            </a:extLst>
          </p:cNvPr>
          <p:cNvSpPr txBox="1">
            <a:spLocks/>
          </p:cNvSpPr>
          <p:nvPr userDrawn="1"/>
        </p:nvSpPr>
        <p:spPr>
          <a:xfrm>
            <a:off x="6096000" y="3694538"/>
            <a:ext cx="5616575" cy="295571"/>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tx2"/>
                </a:solidFill>
                <a:latin typeface="Arial" panose="020B0604020202020204" pitchFamily="34" charset="0"/>
                <a:cs typeface="Arial" panose="020B0604020202020204" pitchFamily="34" charset="0"/>
              </a:rPr>
              <a:t>Spricht gegen die Glaubwürdigkeit des Beitrags:</a:t>
            </a: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EC4F7DAD-35CD-9B18-780B-1B4F6BEE3984}"/>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1933993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alyse Glaubwürdigkeit 02 Lösun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E352D6B6-C996-DF93-D737-63DCC3D7E9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28559" y="1845352"/>
            <a:ext cx="4590451" cy="2861467"/>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Austausch im Plenum</a:t>
            </a:r>
            <a:endParaRPr lang="de-DE" sz="1800" b="1"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AEA1C65C-4C64-52C7-1805-EC71B88CD81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66420" y="230254"/>
            <a:ext cx="533400" cy="533400"/>
          </a:xfrm>
          <a:prstGeom prst="rect">
            <a:avLst/>
          </a:prstGeom>
        </p:spPr>
      </p:pic>
      <p:sp>
        <p:nvSpPr>
          <p:cNvPr id="13" name="Untertitel 2">
            <a:extLst>
              <a:ext uri="{FF2B5EF4-FFF2-40B4-BE49-F238E27FC236}">
                <a16:creationId xmlns:a16="http://schemas.microsoft.com/office/drawing/2014/main" id="{2C484532-700C-FE7C-9A28-4868CFEBA2F7}"/>
              </a:ext>
            </a:extLst>
          </p:cNvPr>
          <p:cNvSpPr txBox="1">
            <a:spLocks/>
          </p:cNvSpPr>
          <p:nvPr userDrawn="1"/>
        </p:nvSpPr>
        <p:spPr>
          <a:xfrm>
            <a:off x="6096000" y="1553505"/>
            <a:ext cx="5616575" cy="312648"/>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accent2"/>
                </a:solidFill>
                <a:latin typeface="Arial" panose="020B0604020202020204" pitchFamily="34" charset="0"/>
                <a:cs typeface="Arial" panose="020B0604020202020204" pitchFamily="34" charset="0"/>
              </a:rPr>
              <a:t>Spricht für die Glaubwürdigkeit des Beitrags:</a:t>
            </a: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sp>
        <p:nvSpPr>
          <p:cNvPr id="14" name="Untertitel 2">
            <a:extLst>
              <a:ext uri="{FF2B5EF4-FFF2-40B4-BE49-F238E27FC236}">
                <a16:creationId xmlns:a16="http://schemas.microsoft.com/office/drawing/2014/main" id="{F2BC1EBF-7405-AE3E-3E53-DF3C4445606A}"/>
              </a:ext>
            </a:extLst>
          </p:cNvPr>
          <p:cNvSpPr txBox="1">
            <a:spLocks/>
          </p:cNvSpPr>
          <p:nvPr userDrawn="1"/>
        </p:nvSpPr>
        <p:spPr>
          <a:xfrm>
            <a:off x="6096000" y="3694538"/>
            <a:ext cx="5616575" cy="295571"/>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tx2"/>
                </a:solidFill>
                <a:latin typeface="Arial" panose="020B0604020202020204" pitchFamily="34" charset="0"/>
                <a:cs typeface="Arial" panose="020B0604020202020204" pitchFamily="34" charset="0"/>
              </a:rPr>
              <a:t>Spricht gegen die Glaubwürdigkeit des Beitrags:</a:t>
            </a: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FB8F4B37-B17B-6195-8F0D-3BA955F71D0B}"/>
              </a:ext>
            </a:extLst>
          </p:cNvPr>
          <p:cNvSpPr txBox="1">
            <a:spLocks/>
          </p:cNvSpPr>
          <p:nvPr userDrawn="1"/>
        </p:nvSpPr>
        <p:spPr>
          <a:xfrm>
            <a:off x="6095999" y="1977482"/>
            <a:ext cx="5724525" cy="1451517"/>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de-DE" sz="1400" dirty="0">
                <a:solidFill>
                  <a:prstClr val="black"/>
                </a:solidFill>
                <a:latin typeface="Arial" panose="020B0604020202020204" pitchFamily="34" charset="0"/>
                <a:cs typeface="Arial" panose="020B0604020202020204" pitchFamily="34" charset="0"/>
              </a:rPr>
              <a:t>z. B. kommerzieller Inhalt eindeutig markiert  </a:t>
            </a:r>
          </a:p>
        </p:txBody>
      </p:sp>
      <p:sp>
        <p:nvSpPr>
          <p:cNvPr id="4" name="Untertitel 2">
            <a:extLst>
              <a:ext uri="{FF2B5EF4-FFF2-40B4-BE49-F238E27FC236}">
                <a16:creationId xmlns:a16="http://schemas.microsoft.com/office/drawing/2014/main" id="{DEC84ED1-9C54-3D7B-9279-4C015A701BC9}"/>
              </a:ext>
            </a:extLst>
          </p:cNvPr>
          <p:cNvSpPr txBox="1">
            <a:spLocks/>
          </p:cNvSpPr>
          <p:nvPr userDrawn="1"/>
        </p:nvSpPr>
        <p:spPr>
          <a:xfrm>
            <a:off x="6095999" y="4111082"/>
            <a:ext cx="5724525" cy="1451517"/>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de-DE" sz="1400" dirty="0">
                <a:solidFill>
                  <a:prstClr val="black"/>
                </a:solidFill>
                <a:latin typeface="Arial" panose="020B0604020202020204" pitchFamily="34" charset="0"/>
                <a:cs typeface="Arial" panose="020B0604020202020204" pitchFamily="34" charset="0"/>
              </a:rPr>
              <a:t>z. B. auf Profilseite der Verfasserin fehlt das Impressum (Impressumspflicht aufgrund von geschäftsmäßiger Nutzung)</a:t>
            </a:r>
          </a:p>
          <a:p>
            <a:pPr>
              <a:lnSpc>
                <a:spcPct val="100000"/>
              </a:lnSpc>
              <a:spcBef>
                <a:spcPts val="300"/>
              </a:spcBef>
              <a:spcAft>
                <a:spcPts val="300"/>
              </a:spcAft>
            </a:pPr>
            <a:r>
              <a:rPr lang="de-DE" sz="1400" dirty="0">
                <a:solidFill>
                  <a:prstClr val="black"/>
                </a:solidFill>
                <a:latin typeface="Arial" panose="020B0604020202020204" pitchFamily="34" charset="0"/>
                <a:cs typeface="Arial" panose="020B0604020202020204" pitchFamily="34" charset="0"/>
              </a:rPr>
              <a:t>z. B. scheinbar gesellschaftlich-politischer Anspruch (#nachhaltig) mit kommerziellen Absichten verbunden (Hinweis auf Kaufhaus Merkheimer)</a:t>
            </a:r>
          </a:p>
          <a:p>
            <a:pPr>
              <a:lnSpc>
                <a:spcPct val="100000"/>
              </a:lnSpc>
              <a:spcBef>
                <a:spcPts val="300"/>
              </a:spcBef>
              <a:spcAft>
                <a:spcPts val="300"/>
              </a:spcAft>
            </a:pPr>
            <a:r>
              <a:rPr lang="de-DE" sz="1400" dirty="0">
                <a:solidFill>
                  <a:prstClr val="black"/>
                </a:solidFill>
                <a:latin typeface="Arial" panose="020B0604020202020204" pitchFamily="34" charset="0"/>
                <a:cs typeface="Arial" panose="020B0604020202020204" pitchFamily="34" charset="0"/>
              </a:rPr>
              <a:t>z. B. nutzt Umfrage, um Kommentare zu bekommen und damit Aufmerksamkeit zu generieren</a:t>
            </a:r>
          </a:p>
          <a:p>
            <a:pPr>
              <a:lnSpc>
                <a:spcPct val="100000"/>
              </a:lnSpc>
              <a:spcBef>
                <a:spcPts val="300"/>
              </a:spcBef>
              <a:spcAft>
                <a:spcPts val="300"/>
              </a:spcAft>
            </a:pPr>
            <a:endParaRPr lang="de-DE" sz="1400" dirty="0">
              <a:solidFill>
                <a:prstClr val="black"/>
              </a:solidFill>
              <a:latin typeface="Arial" panose="020B0604020202020204" pitchFamily="34" charset="0"/>
              <a:cs typeface="Arial" panose="020B0604020202020204" pitchFamily="34" charset="0"/>
            </a:endParaRPr>
          </a:p>
          <a:p>
            <a:pPr>
              <a:lnSpc>
                <a:spcPct val="100000"/>
              </a:lnSpc>
              <a:spcBef>
                <a:spcPts val="300"/>
              </a:spcBef>
              <a:spcAft>
                <a:spcPts val="300"/>
              </a:spcAft>
            </a:pPr>
            <a:endParaRPr lang="de-DE" sz="1400" dirty="0">
              <a:solidFill>
                <a:prstClr val="black"/>
              </a:solidFill>
              <a:latin typeface="Arial" panose="020B0604020202020204" pitchFamily="34" charset="0"/>
              <a:cs typeface="Arial" panose="020B0604020202020204" pitchFamily="34" charset="0"/>
            </a:endParaRPr>
          </a:p>
        </p:txBody>
      </p:sp>
      <p:pic>
        <p:nvPicPr>
          <p:cNvPr id="6" name="Grafik 5" descr="Ein Bild, das Text enthält.&#10;&#10;Automatisch generierte Beschreibung">
            <a:extLst>
              <a:ext uri="{FF2B5EF4-FFF2-40B4-BE49-F238E27FC236}">
                <a16:creationId xmlns:a16="http://schemas.microsoft.com/office/drawing/2014/main" id="{DD56B2B2-8BAB-5A0C-6271-F4815AE35D9B}"/>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684594" y="1030843"/>
            <a:ext cx="2757032" cy="3916789"/>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69D620C3-4528-36A2-CA23-B966AA6887F4}"/>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684592" y="2501462"/>
            <a:ext cx="4560147" cy="851823"/>
          </a:xfrm>
          <a:prstGeom prst="rect">
            <a:avLst/>
          </a:prstGeom>
          <a:effectLst>
            <a:outerShdw blurRad="50800" dist="38100" dir="2700000" algn="tl" rotWithShape="0">
              <a:prstClr val="black">
                <a:alpha val="40000"/>
              </a:prstClr>
            </a:outerShdw>
          </a:effectLst>
        </p:spPr>
      </p:pic>
      <p:pic>
        <p:nvPicPr>
          <p:cNvPr id="22" name="Grafik 21" descr="Ein Bild, das Text enthält.&#10;&#10;Automatisch generierte Beschreibung">
            <a:extLst>
              <a:ext uri="{FF2B5EF4-FFF2-40B4-BE49-F238E27FC236}">
                <a16:creationId xmlns:a16="http://schemas.microsoft.com/office/drawing/2014/main" id="{D796F3A9-EC1A-8333-E521-F8F049F35EC0}"/>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684592" y="3347241"/>
            <a:ext cx="4560147" cy="2177552"/>
          </a:xfrm>
          <a:prstGeom prst="rect">
            <a:avLst/>
          </a:prstGeom>
          <a:effectLst>
            <a:outerShdw blurRad="50800" dist="38100" dir="2700000" algn="tl" rotWithShape="0">
              <a:prstClr val="black">
                <a:alpha val="40000"/>
              </a:prstClr>
            </a:outerShdw>
          </a:effectLst>
        </p:spPr>
      </p:pic>
      <p:pic>
        <p:nvPicPr>
          <p:cNvPr id="2" name="Grafik 1">
            <a:extLst>
              <a:ext uri="{FF2B5EF4-FFF2-40B4-BE49-F238E27FC236}">
                <a16:creationId xmlns:a16="http://schemas.microsoft.com/office/drawing/2014/main" id="{A5D36190-7969-36A4-D865-BEE7C754DBA3}"/>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2519645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nalyse Glaubwürdigkeit 0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1DF8426-5EFB-2DF0-43FE-28C9A8DE4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476753" y="2093546"/>
            <a:ext cx="5086839" cy="2861467"/>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Austausch im Plenum</a:t>
            </a:r>
            <a:endParaRPr lang="de-DE" sz="1800" b="1"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AEA1C65C-4C64-52C7-1805-EC71B88CD81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66420" y="230254"/>
            <a:ext cx="533400" cy="533400"/>
          </a:xfrm>
          <a:prstGeom prst="rect">
            <a:avLst/>
          </a:prstGeom>
        </p:spPr>
      </p:pic>
      <p:sp>
        <p:nvSpPr>
          <p:cNvPr id="6" name="Textplatzhalter 26">
            <a:extLst>
              <a:ext uri="{FF2B5EF4-FFF2-40B4-BE49-F238E27FC236}">
                <a16:creationId xmlns:a16="http://schemas.microsoft.com/office/drawing/2014/main" id="{611E05F8-43DE-1CC4-903C-06A51C25CBEA}"/>
              </a:ext>
            </a:extLst>
          </p:cNvPr>
          <p:cNvSpPr>
            <a:spLocks noGrp="1"/>
          </p:cNvSpPr>
          <p:nvPr>
            <p:ph type="body" sz="quarter" idx="10" hasCustomPrompt="1"/>
          </p:nvPr>
        </p:nvSpPr>
        <p:spPr>
          <a:xfrm>
            <a:off x="6003179" y="1933454"/>
            <a:ext cx="4245247" cy="1176337"/>
          </a:xfrm>
          <a:prstGeom prst="rect">
            <a:avLst/>
          </a:prstGeom>
        </p:spPr>
        <p:txBody>
          <a:bodyPr/>
          <a:lstStyle>
            <a:lvl1pPr>
              <a:lnSpc>
                <a:spcPct val="100000"/>
              </a:lnSpc>
              <a:spcBef>
                <a:spcPts val="300"/>
              </a:spcBef>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de-DE" dirty="0"/>
              <a:t>Text durch Klicken hinzufügen</a:t>
            </a:r>
          </a:p>
          <a:p>
            <a:pPr lvl="0"/>
            <a:endParaRPr lang="de-DE" dirty="0"/>
          </a:p>
          <a:p>
            <a:pPr lvl="0"/>
            <a:endParaRPr lang="de-DE" dirty="0"/>
          </a:p>
        </p:txBody>
      </p:sp>
      <p:sp>
        <p:nvSpPr>
          <p:cNvPr id="11" name="Textplatzhalter 26">
            <a:extLst>
              <a:ext uri="{FF2B5EF4-FFF2-40B4-BE49-F238E27FC236}">
                <a16:creationId xmlns:a16="http://schemas.microsoft.com/office/drawing/2014/main" id="{15A2A2B1-6EE0-0073-F5FE-26B90FC7AA5E}"/>
              </a:ext>
            </a:extLst>
          </p:cNvPr>
          <p:cNvSpPr>
            <a:spLocks noGrp="1"/>
          </p:cNvSpPr>
          <p:nvPr>
            <p:ph type="body" sz="quarter" idx="11" hasCustomPrompt="1"/>
          </p:nvPr>
        </p:nvSpPr>
        <p:spPr>
          <a:xfrm>
            <a:off x="6003179" y="4062700"/>
            <a:ext cx="4245247" cy="1176337"/>
          </a:xfrm>
          <a:prstGeom prst="rect">
            <a:avLst/>
          </a:prstGeom>
        </p:spPr>
        <p:txBody>
          <a:bodyPr/>
          <a:lstStyle>
            <a:lvl1pPr>
              <a:lnSpc>
                <a:spcPct val="100000"/>
              </a:lnSpc>
              <a:spcBef>
                <a:spcPts val="300"/>
              </a:spcBef>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de-DE" dirty="0"/>
              <a:t>Text durch Klicken hinzufügen</a:t>
            </a:r>
          </a:p>
          <a:p>
            <a:pPr lvl="0"/>
            <a:endParaRPr lang="de-DE" dirty="0"/>
          </a:p>
          <a:p>
            <a:pPr lvl="0"/>
            <a:endParaRPr lang="de-DE" dirty="0"/>
          </a:p>
        </p:txBody>
      </p:sp>
      <p:sp>
        <p:nvSpPr>
          <p:cNvPr id="12" name="Untertitel 2">
            <a:extLst>
              <a:ext uri="{FF2B5EF4-FFF2-40B4-BE49-F238E27FC236}">
                <a16:creationId xmlns:a16="http://schemas.microsoft.com/office/drawing/2014/main" id="{73EA096F-A695-AC02-C3C9-19215BA388DF}"/>
              </a:ext>
            </a:extLst>
          </p:cNvPr>
          <p:cNvSpPr txBox="1">
            <a:spLocks/>
          </p:cNvSpPr>
          <p:nvPr userDrawn="1"/>
        </p:nvSpPr>
        <p:spPr>
          <a:xfrm>
            <a:off x="6096000" y="1553505"/>
            <a:ext cx="5616575" cy="312648"/>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accent2"/>
                </a:solidFill>
                <a:latin typeface="Arial" panose="020B0604020202020204" pitchFamily="34" charset="0"/>
                <a:cs typeface="Arial" panose="020B0604020202020204" pitchFamily="34" charset="0"/>
              </a:rPr>
              <a:t>Spricht für die Glaubwürdigkeit des Beitrags:</a:t>
            </a: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sp>
        <p:nvSpPr>
          <p:cNvPr id="13" name="Untertitel 2">
            <a:extLst>
              <a:ext uri="{FF2B5EF4-FFF2-40B4-BE49-F238E27FC236}">
                <a16:creationId xmlns:a16="http://schemas.microsoft.com/office/drawing/2014/main" id="{A76EF5EB-C1B7-5720-0C6F-1D8411BBE3BD}"/>
              </a:ext>
            </a:extLst>
          </p:cNvPr>
          <p:cNvSpPr txBox="1">
            <a:spLocks/>
          </p:cNvSpPr>
          <p:nvPr userDrawn="1"/>
        </p:nvSpPr>
        <p:spPr>
          <a:xfrm>
            <a:off x="6096000" y="3694538"/>
            <a:ext cx="5616575" cy="295571"/>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tx2"/>
                </a:solidFill>
                <a:latin typeface="Arial" panose="020B0604020202020204" pitchFamily="34" charset="0"/>
                <a:cs typeface="Arial" panose="020B0604020202020204" pitchFamily="34" charset="0"/>
              </a:rPr>
              <a:t>Spricht gegen die Glaubwürdigkeit des Beitrags:</a:t>
            </a: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E960A2D9-D8D6-FCBB-49EC-7AAE9769BC58}"/>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688151" y="1026703"/>
            <a:ext cx="2757032" cy="4423631"/>
          </a:xfrm>
          <a:prstGeom prst="rect">
            <a:avLst/>
          </a:prstGeom>
        </p:spPr>
      </p:pic>
      <p:pic>
        <p:nvPicPr>
          <p:cNvPr id="10" name="Grafik 9">
            <a:extLst>
              <a:ext uri="{FF2B5EF4-FFF2-40B4-BE49-F238E27FC236}">
                <a16:creationId xmlns:a16="http://schemas.microsoft.com/office/drawing/2014/main" id="{75E69AD4-C12D-48A9-CF32-8019060CBA8B}"/>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688151" y="3093920"/>
            <a:ext cx="4556593" cy="491128"/>
          </a:xfrm>
          <a:prstGeom prst="rect">
            <a:avLst/>
          </a:prstGeom>
          <a:effectLst>
            <a:outerShdw blurRad="50800" dist="38100" dir="2700000" algn="tl" rotWithShape="0">
              <a:prstClr val="black">
                <a:alpha val="40000"/>
              </a:prstClr>
            </a:outerShdw>
          </a:effectLst>
        </p:spPr>
      </p:pic>
      <p:pic>
        <p:nvPicPr>
          <p:cNvPr id="14" name="Grafik 13">
            <a:extLst>
              <a:ext uri="{FF2B5EF4-FFF2-40B4-BE49-F238E27FC236}">
                <a16:creationId xmlns:a16="http://schemas.microsoft.com/office/drawing/2014/main" id="{FFA701AB-55E8-2E5E-09EE-30EFAFE18E17}"/>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688150" y="3520181"/>
            <a:ext cx="4556589" cy="2501761"/>
          </a:xfrm>
          <a:prstGeom prst="rect">
            <a:avLst/>
          </a:prstGeom>
          <a:effectLst>
            <a:outerShdw blurRad="50800" dist="38100" dir="2700000" algn="tl" rotWithShape="0">
              <a:prstClr val="black">
                <a:alpha val="40000"/>
              </a:prstClr>
            </a:outerShdw>
          </a:effectLst>
        </p:spPr>
      </p:pic>
      <p:pic>
        <p:nvPicPr>
          <p:cNvPr id="2" name="Grafik 1">
            <a:extLst>
              <a:ext uri="{FF2B5EF4-FFF2-40B4-BE49-F238E27FC236}">
                <a16:creationId xmlns:a16="http://schemas.microsoft.com/office/drawing/2014/main" id="{D816312E-EDEB-7A13-D7B8-2F57CD2387ED}"/>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1855436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nalyse Glaubwürdigkeit 03">
    <p:spTree>
      <p:nvGrpSpPr>
        <p:cNvPr id="1" name=""/>
        <p:cNvGrpSpPr/>
        <p:nvPr/>
      </p:nvGrpSpPr>
      <p:grpSpPr>
        <a:xfrm>
          <a:off x="0" y="0"/>
          <a:ext cx="0" cy="0"/>
          <a:chOff x="0" y="0"/>
          <a:chExt cx="0" cy="0"/>
        </a:xfrm>
      </p:grpSpPr>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Austausch im Plenum</a:t>
            </a:r>
            <a:endParaRPr lang="de-DE" sz="1800" b="1"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AEA1C65C-4C64-52C7-1805-EC71B88CD81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6420" y="230254"/>
            <a:ext cx="533400" cy="533400"/>
          </a:xfrm>
          <a:prstGeom prst="rect">
            <a:avLst/>
          </a:prstGeom>
        </p:spPr>
      </p:pic>
      <p:sp>
        <p:nvSpPr>
          <p:cNvPr id="12" name="Untertitel 2">
            <a:extLst>
              <a:ext uri="{FF2B5EF4-FFF2-40B4-BE49-F238E27FC236}">
                <a16:creationId xmlns:a16="http://schemas.microsoft.com/office/drawing/2014/main" id="{73EA096F-A695-AC02-C3C9-19215BA388DF}"/>
              </a:ext>
            </a:extLst>
          </p:cNvPr>
          <p:cNvSpPr txBox="1">
            <a:spLocks/>
          </p:cNvSpPr>
          <p:nvPr userDrawn="1"/>
        </p:nvSpPr>
        <p:spPr>
          <a:xfrm>
            <a:off x="6096000" y="1553505"/>
            <a:ext cx="5616575" cy="312648"/>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accent2"/>
                </a:solidFill>
                <a:latin typeface="Arial" panose="020B0604020202020204" pitchFamily="34" charset="0"/>
                <a:cs typeface="Arial" panose="020B0604020202020204" pitchFamily="34" charset="0"/>
              </a:rPr>
              <a:t>Spricht für die Glaubwürdigkeit des Beitrags:</a:t>
            </a: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sp>
        <p:nvSpPr>
          <p:cNvPr id="13" name="Untertitel 2">
            <a:extLst>
              <a:ext uri="{FF2B5EF4-FFF2-40B4-BE49-F238E27FC236}">
                <a16:creationId xmlns:a16="http://schemas.microsoft.com/office/drawing/2014/main" id="{A76EF5EB-C1B7-5720-0C6F-1D8411BBE3BD}"/>
              </a:ext>
            </a:extLst>
          </p:cNvPr>
          <p:cNvSpPr txBox="1">
            <a:spLocks/>
          </p:cNvSpPr>
          <p:nvPr userDrawn="1"/>
        </p:nvSpPr>
        <p:spPr>
          <a:xfrm>
            <a:off x="6096000" y="3694538"/>
            <a:ext cx="5616575" cy="295571"/>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tx2"/>
                </a:solidFill>
                <a:latin typeface="Arial" panose="020B0604020202020204" pitchFamily="34" charset="0"/>
                <a:cs typeface="Arial" panose="020B0604020202020204" pitchFamily="34" charset="0"/>
              </a:rPr>
              <a:t>Spricht gegen die Glaubwürdigkeit des Beitrags:</a:t>
            </a: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sp>
        <p:nvSpPr>
          <p:cNvPr id="8" name="Untertitel 2">
            <a:extLst>
              <a:ext uri="{FF2B5EF4-FFF2-40B4-BE49-F238E27FC236}">
                <a16:creationId xmlns:a16="http://schemas.microsoft.com/office/drawing/2014/main" id="{F64687C3-1877-8FEB-1571-90E37B82BFA9}"/>
              </a:ext>
            </a:extLst>
          </p:cNvPr>
          <p:cNvSpPr txBox="1">
            <a:spLocks/>
          </p:cNvSpPr>
          <p:nvPr userDrawn="1"/>
        </p:nvSpPr>
        <p:spPr>
          <a:xfrm>
            <a:off x="6095999" y="4111082"/>
            <a:ext cx="5724525" cy="1451517"/>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de-DE" sz="1400" dirty="0">
                <a:solidFill>
                  <a:prstClr val="black"/>
                </a:solidFill>
                <a:latin typeface="Arial" panose="020B0604020202020204" pitchFamily="34" charset="0"/>
                <a:cs typeface="Arial" panose="020B0604020202020204" pitchFamily="34" charset="0"/>
              </a:rPr>
              <a:t>z. B. Profilseite der Verfasserin nicht professionell gestaltet (Impressum fehlt, keine Angaben zu eigener Biografie und politischen Zielen)</a:t>
            </a:r>
          </a:p>
          <a:p>
            <a:pPr>
              <a:lnSpc>
                <a:spcPct val="100000"/>
              </a:lnSpc>
              <a:spcBef>
                <a:spcPts val="300"/>
              </a:spcBef>
              <a:spcAft>
                <a:spcPts val="300"/>
              </a:spcAft>
            </a:pPr>
            <a:r>
              <a:rPr lang="de-DE" sz="1400" dirty="0">
                <a:solidFill>
                  <a:prstClr val="black"/>
                </a:solidFill>
                <a:latin typeface="Arial" panose="020B0604020202020204" pitchFamily="34" charset="0"/>
                <a:cs typeface="Arial" panose="020B0604020202020204" pitchFamily="34" charset="0"/>
              </a:rPr>
              <a:t>z. B. polemische und unsachliche Behauptungen</a:t>
            </a:r>
          </a:p>
          <a:p>
            <a:pPr>
              <a:lnSpc>
                <a:spcPct val="100000"/>
              </a:lnSpc>
              <a:spcBef>
                <a:spcPts val="300"/>
              </a:spcBef>
              <a:spcAft>
                <a:spcPts val="300"/>
              </a:spcAft>
            </a:pPr>
            <a:r>
              <a:rPr lang="de-DE" sz="1400" dirty="0">
                <a:solidFill>
                  <a:prstClr val="black"/>
                </a:solidFill>
                <a:latin typeface="Arial" panose="020B0604020202020204" pitchFamily="34" charset="0"/>
                <a:cs typeface="Arial" panose="020B0604020202020204" pitchFamily="34" charset="0"/>
              </a:rPr>
              <a:t>z. B. Kontext, aus dem das Bild stammt, unklar, keine Quellenangabe</a:t>
            </a:r>
          </a:p>
          <a:p>
            <a:pPr>
              <a:lnSpc>
                <a:spcPct val="100000"/>
              </a:lnSpc>
              <a:spcBef>
                <a:spcPts val="300"/>
              </a:spcBef>
              <a:spcAft>
                <a:spcPts val="300"/>
              </a:spcAft>
            </a:pPr>
            <a:endParaRPr lang="de-DE" sz="1400" dirty="0">
              <a:solidFill>
                <a:prstClr val="black"/>
              </a:solidFill>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pPr>
            <a:endParaRPr lang="de-DE" sz="1400" dirty="0">
              <a:solidFill>
                <a:prstClr val="black"/>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913C7ADA-8A2A-82E1-D62E-52E14A45DE76}"/>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rot="5400000">
            <a:off x="-476753" y="2093546"/>
            <a:ext cx="5086839" cy="2861467"/>
          </a:xfrm>
          <a:prstGeom prst="rect">
            <a:avLst/>
          </a:prstGeom>
        </p:spPr>
      </p:pic>
      <p:pic>
        <p:nvPicPr>
          <p:cNvPr id="9" name="Grafik 8">
            <a:extLst>
              <a:ext uri="{FF2B5EF4-FFF2-40B4-BE49-F238E27FC236}">
                <a16:creationId xmlns:a16="http://schemas.microsoft.com/office/drawing/2014/main" id="{48FF8BB1-AB60-925E-C114-360C39AEE319}"/>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688151" y="1026703"/>
            <a:ext cx="2757032" cy="4423631"/>
          </a:xfrm>
          <a:prstGeom prst="rect">
            <a:avLst/>
          </a:prstGeom>
        </p:spPr>
      </p:pic>
      <p:pic>
        <p:nvPicPr>
          <p:cNvPr id="10" name="Grafik 9">
            <a:extLst>
              <a:ext uri="{FF2B5EF4-FFF2-40B4-BE49-F238E27FC236}">
                <a16:creationId xmlns:a16="http://schemas.microsoft.com/office/drawing/2014/main" id="{42D1965F-61B8-B83E-79D5-2419137972EF}"/>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688151" y="3093920"/>
            <a:ext cx="4556593" cy="491128"/>
          </a:xfrm>
          <a:prstGeom prst="rect">
            <a:avLst/>
          </a:prstGeom>
          <a:effectLst>
            <a:outerShdw blurRad="50800" dist="38100" dir="2700000" algn="tl" rotWithShape="0">
              <a:prstClr val="black">
                <a:alpha val="40000"/>
              </a:prstClr>
            </a:outerShdw>
          </a:effectLst>
        </p:spPr>
      </p:pic>
      <p:pic>
        <p:nvPicPr>
          <p:cNvPr id="11" name="Grafik 10">
            <a:extLst>
              <a:ext uri="{FF2B5EF4-FFF2-40B4-BE49-F238E27FC236}">
                <a16:creationId xmlns:a16="http://schemas.microsoft.com/office/drawing/2014/main" id="{01233838-63DE-15F5-7DD0-DEA385A02334}"/>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688150" y="3520181"/>
            <a:ext cx="4556589" cy="2501761"/>
          </a:xfrm>
          <a:prstGeom prst="rect">
            <a:avLst/>
          </a:prstGeom>
          <a:effectLst>
            <a:outerShdw blurRad="50800" dist="38100" dir="2700000" algn="tl" rotWithShape="0">
              <a:prstClr val="black">
                <a:alpha val="40000"/>
              </a:prstClr>
            </a:outerShdw>
          </a:effectLst>
        </p:spPr>
      </p:pic>
      <p:pic>
        <p:nvPicPr>
          <p:cNvPr id="2" name="Grafik 1">
            <a:extLst>
              <a:ext uri="{FF2B5EF4-FFF2-40B4-BE49-F238E27FC236}">
                <a16:creationId xmlns:a16="http://schemas.microsoft.com/office/drawing/2014/main" id="{838499CE-E730-621A-4EB3-914DB09A48EE}"/>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167896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 3 Einstieg">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56453" y="364262"/>
            <a:ext cx="1843817" cy="396700"/>
          </a:xfrm>
          <a:prstGeom prst="rect">
            <a:avLst/>
          </a:prstGeom>
        </p:spPr>
      </p:pic>
      <p:pic>
        <p:nvPicPr>
          <p:cNvPr id="2" name="Grafik 1">
            <a:extLst>
              <a:ext uri="{FF2B5EF4-FFF2-40B4-BE49-F238E27FC236}">
                <a16:creationId xmlns:a16="http://schemas.microsoft.com/office/drawing/2014/main" id="{368633AF-A718-E490-00AE-5EEFFB611E3A}"/>
              </a:ext>
            </a:extLst>
          </p:cNvPr>
          <p:cNvPicPr>
            <a:picLocks noChangeAspect="1"/>
          </p:cNvPicPr>
          <p:nvPr userDrawn="1"/>
        </p:nvPicPr>
        <p:blipFill>
          <a:blip r:embed="rId4"/>
          <a:stretch>
            <a:fillRect/>
          </a:stretch>
        </p:blipFill>
        <p:spPr>
          <a:xfrm>
            <a:off x="2466" y="981074"/>
            <a:ext cx="12189533" cy="5876925"/>
          </a:xfrm>
          <a:prstGeom prst="rect">
            <a:avLst/>
          </a:prstGeom>
        </p:spPr>
      </p:pic>
      <p:pic>
        <p:nvPicPr>
          <p:cNvPr id="4" name="Grafik 3">
            <a:extLst>
              <a:ext uri="{FF2B5EF4-FFF2-40B4-BE49-F238E27FC236}">
                <a16:creationId xmlns:a16="http://schemas.microsoft.com/office/drawing/2014/main" id="{092ACAD9-5412-59C8-2E08-4176147D0139}"/>
              </a:ext>
            </a:extLst>
          </p:cNvPr>
          <p:cNvPicPr>
            <a:picLocks noChangeAspect="1"/>
          </p:cNvPicPr>
          <p:nvPr userDrawn="1"/>
        </p:nvPicPr>
        <p:blipFill>
          <a:blip r:embed="rId5"/>
          <a:stretch>
            <a:fillRect/>
          </a:stretch>
        </p:blipFill>
        <p:spPr>
          <a:xfrm>
            <a:off x="2636520" y="2065056"/>
            <a:ext cx="6918960" cy="3708960"/>
          </a:xfrm>
          <a:prstGeom prst="rect">
            <a:avLst/>
          </a:prstGeom>
          <a:effectLst>
            <a:outerShdw blurRad="50800" dist="38100" dir="2700000" algn="tl" rotWithShape="0">
              <a:prstClr val="black">
                <a:alpha val="40000"/>
              </a:prstClr>
            </a:outerShdw>
          </a:effectLst>
        </p:spPr>
      </p:pic>
      <p:pic>
        <p:nvPicPr>
          <p:cNvPr id="5" name="Grafik 4">
            <a:extLst>
              <a:ext uri="{FF2B5EF4-FFF2-40B4-BE49-F238E27FC236}">
                <a16:creationId xmlns:a16="http://schemas.microsoft.com/office/drawing/2014/main" id="{676D1EBC-C812-24D1-0AE4-2700C7249377}"/>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5546974" y="1633536"/>
            <a:ext cx="6858000" cy="4572000"/>
          </a:xfrm>
          <a:prstGeom prst="rect">
            <a:avLst/>
          </a:prstGeom>
        </p:spPr>
      </p:pic>
      <p:cxnSp>
        <p:nvCxnSpPr>
          <p:cNvPr id="3" name="Gerade Verbindung 2">
            <a:extLst>
              <a:ext uri="{FF2B5EF4-FFF2-40B4-BE49-F238E27FC236}">
                <a16:creationId xmlns:a16="http://schemas.microsoft.com/office/drawing/2014/main" id="{F5F5344E-A411-224F-DCAC-224EEF0D16C7}"/>
              </a:ext>
            </a:extLst>
          </p:cNvPr>
          <p:cNvCxnSpPr>
            <a:cxnSpLocks/>
          </p:cNvCxnSpPr>
          <p:nvPr userDrawn="1"/>
        </p:nvCxnSpPr>
        <p:spPr>
          <a:xfrm>
            <a:off x="3368550" y="4237345"/>
            <a:ext cx="2642598"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EF99D020-0E8F-1304-6423-DE6F6731C8C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898808" y="2637958"/>
            <a:ext cx="1582083" cy="1582083"/>
          </a:xfrm>
          <a:prstGeom prst="rect">
            <a:avLst/>
          </a:prstGeom>
        </p:spPr>
      </p:pic>
      <p:sp>
        <p:nvSpPr>
          <p:cNvPr id="7" name="Textfeld 6">
            <a:extLst>
              <a:ext uri="{FF2B5EF4-FFF2-40B4-BE49-F238E27FC236}">
                <a16:creationId xmlns:a16="http://schemas.microsoft.com/office/drawing/2014/main" id="{96DC2B57-9109-D00D-000C-C146799F9036}"/>
              </a:ext>
            </a:extLst>
          </p:cNvPr>
          <p:cNvSpPr txBox="1"/>
          <p:nvPr userDrawn="1"/>
        </p:nvSpPr>
        <p:spPr>
          <a:xfrm>
            <a:off x="3124575" y="4502429"/>
            <a:ext cx="3130549" cy="785921"/>
          </a:xfrm>
          <a:prstGeom prst="rect">
            <a:avLst/>
          </a:prstGeom>
          <a:noFill/>
        </p:spPr>
        <p:txBody>
          <a:bodyPr wrap="square" lIns="0" tIns="46800" rIns="0" rtlCol="0">
            <a:spAutoFit/>
          </a:bodyPr>
          <a:lstStyle/>
          <a:p>
            <a:pPr algn="ctr"/>
            <a:r>
              <a:rPr lang="de-DE" sz="4500" b="1" dirty="0">
                <a:solidFill>
                  <a:prstClr val="black"/>
                </a:solidFill>
                <a:latin typeface="Arial" panose="020B0604020202020204" pitchFamily="34" charset="0"/>
                <a:cs typeface="Arial" panose="020B0604020202020204" pitchFamily="34" charset="0"/>
              </a:rPr>
              <a:t>Kapitel</a:t>
            </a:r>
            <a:r>
              <a:rPr lang="de-DE" sz="4500" b="1" dirty="0">
                <a:solidFill>
                  <a:prstClr val="black"/>
                </a:solidFill>
                <a:latin typeface="Azo Sans Medium" panose="020B0603030303020204" pitchFamily="34" charset="77"/>
              </a:rPr>
              <a:t> 3</a:t>
            </a:r>
            <a:endParaRPr lang="de-DE" sz="4500" dirty="0">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0A8EC9FB-2C21-60B3-6F93-202EF380439A}"/>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1042872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alyse Ströb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DF156D3-3CE3-BBDB-4087-6C9CB60AD9BE}"/>
              </a:ext>
            </a:extLst>
          </p:cNvPr>
          <p:cNvPicPr>
            <a:picLocks noChangeAspect="1"/>
          </p:cNvPicPr>
          <p:nvPr userDrawn="1"/>
        </p:nvPicPr>
        <p:blipFill>
          <a:blip r:embed="rId2">
            <a:alphaModFix amt="26000"/>
          </a:blip>
          <a:stretch>
            <a:fillRect/>
          </a:stretch>
        </p:blipFill>
        <p:spPr>
          <a:xfrm>
            <a:off x="2467" y="986894"/>
            <a:ext cx="12189533" cy="5871106"/>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Analyse Anna-Maria Ströber</a:t>
            </a:r>
            <a:endParaRPr lang="de-DE" sz="1800" b="1" dirty="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F083753-582B-287E-FD5F-3747C44439B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83531" y="284951"/>
            <a:ext cx="533400" cy="533400"/>
          </a:xfrm>
          <a:prstGeom prst="rect">
            <a:avLst/>
          </a:prstGeom>
        </p:spPr>
      </p:pic>
      <p:pic>
        <p:nvPicPr>
          <p:cNvPr id="3" name="Grafik 2" descr="Ein Bild, das Text enthält.&#10;&#10;Automatisch generierte Beschreibung">
            <a:extLst>
              <a:ext uri="{FF2B5EF4-FFF2-40B4-BE49-F238E27FC236}">
                <a16:creationId xmlns:a16="http://schemas.microsoft.com/office/drawing/2014/main" id="{62896574-A857-C211-FBCB-944B1E644D1D}"/>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491528" y="1220833"/>
            <a:ext cx="2737901" cy="2807118"/>
          </a:xfrm>
          <a:prstGeom prst="rect">
            <a:avLst/>
          </a:prstGeom>
          <a:effectLst>
            <a:outerShdw blurRad="50800" dist="38100" dir="2700000" algn="tl" rotWithShape="0">
              <a:prstClr val="black">
                <a:alpha val="40000"/>
              </a:prstClr>
            </a:outerShdw>
          </a:effectLst>
        </p:spPr>
      </p:pic>
      <p:pic>
        <p:nvPicPr>
          <p:cNvPr id="4" name="Grafik 3">
            <a:extLst>
              <a:ext uri="{FF2B5EF4-FFF2-40B4-BE49-F238E27FC236}">
                <a16:creationId xmlns:a16="http://schemas.microsoft.com/office/drawing/2014/main" id="{E446C626-D038-BE57-8E41-CF7AF719D9A2}"/>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3576628" y="1220833"/>
            <a:ext cx="2851576" cy="2786418"/>
          </a:xfrm>
          <a:prstGeom prst="rect">
            <a:avLst/>
          </a:prstGeom>
          <a:effectLst>
            <a:outerShdw blurRad="50800" dist="38100" dir="2700000" algn="tl" rotWithShape="0">
              <a:prstClr val="black">
                <a:alpha val="40000"/>
              </a:prstClr>
            </a:outerShdw>
          </a:effectLst>
        </p:spPr>
      </p:pic>
      <p:pic>
        <p:nvPicPr>
          <p:cNvPr id="5" name="Grafik 4">
            <a:extLst>
              <a:ext uri="{FF2B5EF4-FFF2-40B4-BE49-F238E27FC236}">
                <a16:creationId xmlns:a16="http://schemas.microsoft.com/office/drawing/2014/main" id="{9B0998CE-DE56-7FA7-889D-E337A309A430}"/>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9361723" y="1220832"/>
            <a:ext cx="2458701" cy="2013263"/>
          </a:xfrm>
          <a:prstGeom prst="rect">
            <a:avLst/>
          </a:prstGeom>
          <a:effectLst>
            <a:outerShdw blurRad="50800" dist="38100" dir="2700000" algn="tl" rotWithShape="0">
              <a:prstClr val="black">
                <a:alpha val="40000"/>
              </a:prstClr>
            </a:outerShdw>
          </a:effectLst>
        </p:spPr>
      </p:pic>
      <p:pic>
        <p:nvPicPr>
          <p:cNvPr id="32" name="Grafik 31">
            <a:extLst>
              <a:ext uri="{FF2B5EF4-FFF2-40B4-BE49-F238E27FC236}">
                <a16:creationId xmlns:a16="http://schemas.microsoft.com/office/drawing/2014/main" id="{7FB8E388-35C9-F09E-1CA2-9F294407241E}"/>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4063081" y="4204971"/>
            <a:ext cx="2400358" cy="2235689"/>
          </a:xfrm>
          <a:prstGeom prst="rect">
            <a:avLst/>
          </a:prstGeom>
          <a:effectLst>
            <a:outerShdw blurRad="50800" dist="38100" dir="2700000" algn="tl" rotWithShape="0">
              <a:prstClr val="black">
                <a:alpha val="40000"/>
              </a:prstClr>
            </a:outerShdw>
          </a:effectLst>
        </p:spPr>
      </p:pic>
      <p:pic>
        <p:nvPicPr>
          <p:cNvPr id="33" name="Grafik 32" descr="Ein Bild, das Text, Screenshot, Person enthält.&#10;&#10;Automatisch generierte Beschreibung">
            <a:extLst>
              <a:ext uri="{FF2B5EF4-FFF2-40B4-BE49-F238E27FC236}">
                <a16:creationId xmlns:a16="http://schemas.microsoft.com/office/drawing/2014/main" id="{049E4C69-698B-CC12-AE8D-D00EEBA85050}"/>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9355415" y="3456058"/>
            <a:ext cx="2465109" cy="2275281"/>
          </a:xfrm>
          <a:prstGeom prst="rect">
            <a:avLst/>
          </a:prstGeom>
          <a:effectLst>
            <a:outerShdw blurRad="50800" dist="38100" dir="2700000" algn="tl" rotWithShape="0">
              <a:prstClr val="black">
                <a:alpha val="40000"/>
              </a:prstClr>
            </a:outerShdw>
          </a:effectLst>
        </p:spPr>
      </p:pic>
      <p:pic>
        <p:nvPicPr>
          <p:cNvPr id="34" name="Grafik 33" descr="Ein Bild, das Text enthält.&#10;&#10;Automatisch generierte Beschreibung">
            <a:extLst>
              <a:ext uri="{FF2B5EF4-FFF2-40B4-BE49-F238E27FC236}">
                <a16:creationId xmlns:a16="http://schemas.microsoft.com/office/drawing/2014/main" id="{48D229AB-08D6-A1E8-51DD-92038E3F06B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9425" y="4204971"/>
            <a:ext cx="3355654" cy="1501213"/>
          </a:xfrm>
          <a:prstGeom prst="rect">
            <a:avLst/>
          </a:prstGeom>
          <a:effectLst>
            <a:outerShdw blurRad="50800" dist="38100" dir="2700000" algn="tl" rotWithShape="0">
              <a:prstClr val="black">
                <a:alpha val="40000"/>
              </a:prstClr>
            </a:outerShdw>
          </a:effectLst>
        </p:spPr>
      </p:pic>
      <p:grpSp>
        <p:nvGrpSpPr>
          <p:cNvPr id="35" name="Gruppieren 34">
            <a:extLst>
              <a:ext uri="{FF2B5EF4-FFF2-40B4-BE49-F238E27FC236}">
                <a16:creationId xmlns:a16="http://schemas.microsoft.com/office/drawing/2014/main" id="{F0125834-65D0-3C8C-734A-C76E3EC25417}"/>
              </a:ext>
            </a:extLst>
          </p:cNvPr>
          <p:cNvGrpSpPr/>
          <p:nvPr userDrawn="1"/>
        </p:nvGrpSpPr>
        <p:grpSpPr>
          <a:xfrm>
            <a:off x="6775403" y="1220832"/>
            <a:ext cx="2169948" cy="5227268"/>
            <a:chOff x="6826131" y="1220832"/>
            <a:chExt cx="2026174" cy="4880925"/>
          </a:xfrm>
          <a:effectLst>
            <a:outerShdw blurRad="50800" dist="38100" dir="2700000" algn="tl" rotWithShape="0">
              <a:prstClr val="black">
                <a:alpha val="40000"/>
              </a:prstClr>
            </a:outerShdw>
          </a:effectLst>
        </p:grpSpPr>
        <p:pic>
          <p:nvPicPr>
            <p:cNvPr id="36" name="Grafik 35" descr="Ein Bild, das Text enthält.&#10;&#10;Automatisch generierte Beschreibung">
              <a:extLst>
                <a:ext uri="{FF2B5EF4-FFF2-40B4-BE49-F238E27FC236}">
                  <a16:creationId xmlns:a16="http://schemas.microsoft.com/office/drawing/2014/main" id="{6283664A-0CB8-97BE-D0B8-880DB046295A}"/>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6826131" y="1220832"/>
              <a:ext cx="2026174" cy="2786419"/>
            </a:xfrm>
            <a:prstGeom prst="rect">
              <a:avLst/>
            </a:prstGeom>
            <a:effectLst/>
          </p:spPr>
        </p:pic>
        <p:pic>
          <p:nvPicPr>
            <p:cNvPr id="37" name="Grafik 36" descr="Ein Bild, das Text enthält.&#10;&#10;Automatisch generierte Beschreibung">
              <a:extLst>
                <a:ext uri="{FF2B5EF4-FFF2-40B4-BE49-F238E27FC236}">
                  <a16:creationId xmlns:a16="http://schemas.microsoft.com/office/drawing/2014/main" id="{AF2B3CBE-6931-4EC5-69C9-652E33B7054B}"/>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6826131" y="3836244"/>
              <a:ext cx="2026174" cy="2265513"/>
            </a:xfrm>
            <a:prstGeom prst="rect">
              <a:avLst/>
            </a:prstGeom>
          </p:spPr>
        </p:pic>
      </p:grpSp>
      <p:pic>
        <p:nvPicPr>
          <p:cNvPr id="38" name="Grafik 37" descr="Ein Bild, das Text, Brief enthält.&#10;&#10;Automatisch generierte Beschreibung">
            <a:extLst>
              <a:ext uri="{FF2B5EF4-FFF2-40B4-BE49-F238E27FC236}">
                <a16:creationId xmlns:a16="http://schemas.microsoft.com/office/drawing/2014/main" id="{0963BC10-8F14-2ACE-DE2E-F9629C15CD35}"/>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799820" y="5813833"/>
            <a:ext cx="3014980" cy="532963"/>
          </a:xfrm>
          <a:prstGeom prst="rect">
            <a:avLst/>
          </a:prstGeom>
          <a:effectLst>
            <a:outerShdw blurRad="50800" dist="38100" dir="2700000" algn="tl" rotWithShape="0">
              <a:prstClr val="black">
                <a:alpha val="40000"/>
              </a:prstClr>
            </a:outerShdw>
          </a:effectLst>
        </p:spPr>
      </p:pic>
      <p:pic>
        <p:nvPicPr>
          <p:cNvPr id="39" name="Grafik 38" descr="Ein Bild, das Text, Brief enthält.&#10;&#10;Automatisch generierte Beschreibung">
            <a:extLst>
              <a:ext uri="{FF2B5EF4-FFF2-40B4-BE49-F238E27FC236}">
                <a16:creationId xmlns:a16="http://schemas.microsoft.com/office/drawing/2014/main" id="{8772A4C1-9F7C-6AD8-C17B-5FB169AC0F28}"/>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9355315" y="5893538"/>
            <a:ext cx="2465109" cy="353184"/>
          </a:xfrm>
          <a:prstGeom prst="rect">
            <a:avLst/>
          </a:prstGeom>
          <a:effectLst>
            <a:outerShdw blurRad="50800" dist="38100" dir="2700000" algn="tl" rotWithShape="0">
              <a:prstClr val="black">
                <a:alpha val="40000"/>
              </a:prstClr>
            </a:outerShdw>
          </a:effectLst>
        </p:spPr>
      </p:pic>
      <p:pic>
        <p:nvPicPr>
          <p:cNvPr id="7" name="Grafik 6">
            <a:extLst>
              <a:ext uri="{FF2B5EF4-FFF2-40B4-BE49-F238E27FC236}">
                <a16:creationId xmlns:a16="http://schemas.microsoft.com/office/drawing/2014/main" id="{3660390A-BAC7-05B7-8E17-90E6B1EF7728}"/>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35054633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ase 1 Einstie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28E7257-C2E4-E5A9-9E51-E934251CEF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588"/>
          <a:stretch/>
        </p:blipFill>
        <p:spPr>
          <a:xfrm>
            <a:off x="-6823" y="-13649"/>
            <a:ext cx="12198823" cy="6871649"/>
          </a:xfrm>
          <a:prstGeom prst="rect">
            <a:avLst/>
          </a:prstGeom>
        </p:spPr>
      </p:pic>
      <p:sp>
        <p:nvSpPr>
          <p:cNvPr id="2" name="Rechteck 1">
            <a:extLst>
              <a:ext uri="{FF2B5EF4-FFF2-40B4-BE49-F238E27FC236}">
                <a16:creationId xmlns:a16="http://schemas.microsoft.com/office/drawing/2014/main" id="{F0F43E4A-C02D-511D-09C5-F83A94608ED4}"/>
              </a:ext>
            </a:extLst>
          </p:cNvPr>
          <p:cNvSpPr/>
          <p:nvPr userDrawn="1"/>
        </p:nvSpPr>
        <p:spPr>
          <a:xfrm>
            <a:off x="-3175" y="-6825"/>
            <a:ext cx="1883884" cy="686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Untertitel 2">
            <a:extLst>
              <a:ext uri="{FF2B5EF4-FFF2-40B4-BE49-F238E27FC236}">
                <a16:creationId xmlns:a16="http://schemas.microsoft.com/office/drawing/2014/main" id="{B225BCB7-494F-BDC2-DCE2-ABF0107D1B47}"/>
              </a:ext>
            </a:extLst>
          </p:cNvPr>
          <p:cNvSpPr txBox="1">
            <a:spLocks/>
          </p:cNvSpPr>
          <p:nvPr userDrawn="1"/>
        </p:nvSpPr>
        <p:spPr>
          <a:xfrm>
            <a:off x="0" y="3792420"/>
            <a:ext cx="1883884" cy="312669"/>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500" dirty="0">
                <a:latin typeface="Arial" panose="020B0604020202020204" pitchFamily="34" charset="0"/>
                <a:cs typeface="Arial" panose="020B0604020202020204" pitchFamily="34" charset="0"/>
              </a:rPr>
              <a:t>Phase 1</a:t>
            </a:r>
          </a:p>
        </p:txBody>
      </p:sp>
      <p:cxnSp>
        <p:nvCxnSpPr>
          <p:cNvPr id="5" name="Gerade Verbindung 4">
            <a:extLst>
              <a:ext uri="{FF2B5EF4-FFF2-40B4-BE49-F238E27FC236}">
                <a16:creationId xmlns:a16="http://schemas.microsoft.com/office/drawing/2014/main" id="{755F75E3-BDDB-E60C-E305-6AEE6E25B501}"/>
              </a:ext>
            </a:extLst>
          </p:cNvPr>
          <p:cNvCxnSpPr>
            <a:cxnSpLocks/>
          </p:cNvCxnSpPr>
          <p:nvPr userDrawn="1"/>
        </p:nvCxnSpPr>
        <p:spPr>
          <a:xfrm>
            <a:off x="493337" y="3440017"/>
            <a:ext cx="897210"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D2CFC3DD-2C9B-9A84-F1AA-ED9E6B942FA5}"/>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13066"/>
          <a:stretch/>
        </p:blipFill>
        <p:spPr>
          <a:xfrm>
            <a:off x="111683" y="1814053"/>
            <a:ext cx="1689868" cy="1469075"/>
          </a:xfrm>
          <a:prstGeom prst="rect">
            <a:avLst/>
          </a:prstGeom>
        </p:spPr>
      </p:pic>
      <p:sp>
        <p:nvSpPr>
          <p:cNvPr id="10" name="Textfeld 9">
            <a:extLst>
              <a:ext uri="{FF2B5EF4-FFF2-40B4-BE49-F238E27FC236}">
                <a16:creationId xmlns:a16="http://schemas.microsoft.com/office/drawing/2014/main" id="{0DE8EF80-D4F9-CDA8-8654-FE67BF5B527F}"/>
              </a:ext>
            </a:extLst>
          </p:cNvPr>
          <p:cNvSpPr txBox="1"/>
          <p:nvPr userDrawn="1"/>
        </p:nvSpPr>
        <p:spPr>
          <a:xfrm>
            <a:off x="2593302" y="2994694"/>
            <a:ext cx="6342434" cy="846386"/>
          </a:xfrm>
          <a:prstGeom prst="rect">
            <a:avLst/>
          </a:prstGeom>
          <a:noFill/>
        </p:spPr>
        <p:txBody>
          <a:bodyPr wrap="square" lIns="0" tIns="0" rIns="90000" bIns="0" rtlCol="0">
            <a:spAutoFit/>
          </a:bodyPr>
          <a:lstStyle/>
          <a:p>
            <a:r>
              <a:rPr lang="de-DE" sz="5500" b="1" dirty="0">
                <a:solidFill>
                  <a:schemeClr val="bg1"/>
                </a:solidFill>
                <a:latin typeface="Arial" panose="020B0604020202020204" pitchFamily="34" charset="0"/>
                <a:cs typeface="Arial" panose="020B0604020202020204" pitchFamily="34" charset="0"/>
              </a:rPr>
              <a:t>Sensibilisierung</a:t>
            </a:r>
            <a:endParaRPr lang="de-DE" sz="5500" dirty="0"/>
          </a:p>
        </p:txBody>
      </p:sp>
    </p:spTree>
    <p:extLst>
      <p:ext uri="{BB962C8B-B14F-4D97-AF65-F5344CB8AC3E}">
        <p14:creationId xmlns:p14="http://schemas.microsoft.com/office/powerpoint/2010/main" val="2860636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alyse Fisch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DF156D3-3CE3-BBDB-4087-6C9CB60AD9BE}"/>
              </a:ext>
            </a:extLst>
          </p:cNvPr>
          <p:cNvPicPr>
            <a:picLocks noChangeAspect="1"/>
          </p:cNvPicPr>
          <p:nvPr userDrawn="1"/>
        </p:nvPicPr>
        <p:blipFill>
          <a:blip r:embed="rId2">
            <a:alphaModFix amt="26000"/>
          </a:blip>
          <a:stretch>
            <a:fillRect/>
          </a:stretch>
        </p:blipFill>
        <p:spPr>
          <a:xfrm>
            <a:off x="2467" y="986894"/>
            <a:ext cx="12189533" cy="5871106"/>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Analyse Jakob Fischer</a:t>
            </a:r>
            <a:endParaRPr lang="de-DE" sz="1800" b="1" dirty="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F083753-582B-287E-FD5F-3747C44439B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83531" y="284951"/>
            <a:ext cx="533400" cy="533400"/>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883E6897-42CD-E57C-EC52-44C92378F0C0}"/>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491708" y="1220833"/>
            <a:ext cx="2956781" cy="2393103"/>
          </a:xfrm>
          <a:prstGeom prst="rect">
            <a:avLst/>
          </a:prstGeom>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283AC651-939F-A637-82A8-B5F57D942F55}"/>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3605307" y="1220833"/>
            <a:ext cx="2810528" cy="2403255"/>
          </a:xfrm>
          <a:prstGeom prst="rect">
            <a:avLst/>
          </a:prstGeom>
          <a:effectLst>
            <a:outerShdw blurRad="50800" dist="38100" dir="2700000" algn="tl" rotWithShape="0">
              <a:prstClr val="black">
                <a:alpha val="40000"/>
              </a:prstClr>
            </a:outerShdw>
          </a:effectLst>
        </p:spPr>
      </p:pic>
      <p:pic>
        <p:nvPicPr>
          <p:cNvPr id="9" name="Grafik 8" descr="Ein Bild, das Text, Screenshot, Person, Mann enthält.&#10;&#10;Automatisch generierte Beschreibung">
            <a:extLst>
              <a:ext uri="{FF2B5EF4-FFF2-40B4-BE49-F238E27FC236}">
                <a16:creationId xmlns:a16="http://schemas.microsoft.com/office/drawing/2014/main" id="{EE2126AF-F55F-DB62-6381-2F06B4D629BD}"/>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6572653" y="1220833"/>
            <a:ext cx="2570657" cy="2393103"/>
          </a:xfrm>
          <a:prstGeom prst="rect">
            <a:avLst/>
          </a:prstGeom>
          <a:effectLst>
            <a:outerShdw blurRad="50800" dist="38100" dir="2700000" algn="tl" rotWithShape="0">
              <a:prstClr val="black">
                <a:alpha val="40000"/>
              </a:prstClr>
            </a:outerShdw>
          </a:effectLst>
        </p:spPr>
      </p:pic>
      <p:pic>
        <p:nvPicPr>
          <p:cNvPr id="10" name="Grafik 9" descr="Ein Bild, das Text enthält.&#10;&#10;Automatisch generierte Beschreibung">
            <a:extLst>
              <a:ext uri="{FF2B5EF4-FFF2-40B4-BE49-F238E27FC236}">
                <a16:creationId xmlns:a16="http://schemas.microsoft.com/office/drawing/2014/main" id="{687D828E-3EB4-C86E-D465-37AFF783CDAA}"/>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5613389" y="3795066"/>
            <a:ext cx="2133988" cy="1999343"/>
          </a:xfrm>
          <a:prstGeom prst="rect">
            <a:avLst/>
          </a:prstGeom>
          <a:effectLst>
            <a:outerShdw blurRad="50800" dist="38100" dir="2700000" algn="tl" rotWithShape="0">
              <a:prstClr val="black">
                <a:alpha val="40000"/>
              </a:prstClr>
            </a:outerShdw>
          </a:effectLst>
        </p:spPr>
      </p:pic>
      <p:pic>
        <p:nvPicPr>
          <p:cNvPr id="11" name="Grafik 10" descr="Ein Bild, das Text, Screenshot, Mann enthält.&#10;&#10;Automatisch generierte Beschreibung">
            <a:extLst>
              <a:ext uri="{FF2B5EF4-FFF2-40B4-BE49-F238E27FC236}">
                <a16:creationId xmlns:a16="http://schemas.microsoft.com/office/drawing/2014/main" id="{F29E3937-DFE6-E9D9-034E-92A894481D21}"/>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491707" y="3795066"/>
            <a:ext cx="2288353" cy="1887375"/>
          </a:xfrm>
          <a:prstGeom prst="rect">
            <a:avLst/>
          </a:prstGeom>
          <a:effectLst>
            <a:outerShdw blurRad="50800" dist="38100" dir="2700000" algn="tl" rotWithShape="0">
              <a:prstClr val="black">
                <a:alpha val="40000"/>
              </a:prstClr>
            </a:outerShdw>
          </a:effectLst>
        </p:spPr>
      </p:pic>
      <p:pic>
        <p:nvPicPr>
          <p:cNvPr id="12" name="Grafik 11">
            <a:extLst>
              <a:ext uri="{FF2B5EF4-FFF2-40B4-BE49-F238E27FC236}">
                <a16:creationId xmlns:a16="http://schemas.microsoft.com/office/drawing/2014/main" id="{32466183-CD53-3286-BE9C-601CE8A6A819}"/>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9300128" y="1220834"/>
            <a:ext cx="2570657" cy="2386328"/>
          </a:xfrm>
          <a:prstGeom prst="rect">
            <a:avLst/>
          </a:prstGeom>
          <a:effectLst>
            <a:outerShdw blurRad="50800" dist="38100" dir="2700000" algn="tl" rotWithShape="0">
              <a:prstClr val="black">
                <a:alpha val="40000"/>
              </a:prstClr>
            </a:outerShdw>
          </a:effectLst>
        </p:spPr>
      </p:pic>
      <p:pic>
        <p:nvPicPr>
          <p:cNvPr id="13" name="Grafik 12" descr="Ein Bild, das Text, Platte, Essen enthält.&#10;&#10;Automatisch generierte Beschreibung">
            <a:extLst>
              <a:ext uri="{FF2B5EF4-FFF2-40B4-BE49-F238E27FC236}">
                <a16:creationId xmlns:a16="http://schemas.microsoft.com/office/drawing/2014/main" id="{6FBC2444-27E3-96D6-F193-2D1BF143F2BA}"/>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3129730" y="3795067"/>
            <a:ext cx="2133988" cy="1892178"/>
          </a:xfrm>
          <a:prstGeom prst="rect">
            <a:avLst/>
          </a:prstGeom>
          <a:effectLst>
            <a:outerShdw blurRad="50800" dist="38100" dir="2700000" algn="tl" rotWithShape="0">
              <a:prstClr val="black">
                <a:alpha val="40000"/>
              </a:prstClr>
            </a:outerShdw>
          </a:effectLst>
        </p:spPr>
      </p:pic>
      <p:pic>
        <p:nvPicPr>
          <p:cNvPr id="14" name="Grafik 13" descr="Ein Bild, das Text, Wand, Person, Mann enthält.&#10;&#10;Automatisch generierte Beschreibung">
            <a:extLst>
              <a:ext uri="{FF2B5EF4-FFF2-40B4-BE49-F238E27FC236}">
                <a16:creationId xmlns:a16="http://schemas.microsoft.com/office/drawing/2014/main" id="{B6797461-0CB4-378B-7552-A4E859194E1D}"/>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7948120" y="3795067"/>
            <a:ext cx="2519901" cy="1276750"/>
          </a:xfrm>
          <a:prstGeom prst="rect">
            <a:avLst/>
          </a:prstGeom>
          <a:effectLst>
            <a:outerShdw blurRad="50800" dist="38100" dir="2700000" algn="tl" rotWithShape="0">
              <a:prstClr val="black">
                <a:alpha val="40000"/>
              </a:prstClr>
            </a:outerShdw>
          </a:effectLst>
        </p:spPr>
      </p:pic>
      <p:pic>
        <p:nvPicPr>
          <p:cNvPr id="15" name="Grafik 14" descr="Ein Bild, das Text, Person enthält.&#10;&#10;Automatisch generierte Beschreibung">
            <a:extLst>
              <a:ext uri="{FF2B5EF4-FFF2-40B4-BE49-F238E27FC236}">
                <a16:creationId xmlns:a16="http://schemas.microsoft.com/office/drawing/2014/main" id="{BCC71DC8-4BE9-ED75-3CF5-4CD1897D653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972987" y="5277074"/>
            <a:ext cx="2519902" cy="1127657"/>
          </a:xfrm>
          <a:prstGeom prst="rect">
            <a:avLst/>
          </a:prstGeom>
          <a:effectLst>
            <a:outerShdw blurRad="50800" dist="38100" dir="2700000" algn="tl" rotWithShape="0">
              <a:prstClr val="black">
                <a:alpha val="40000"/>
              </a:prstClr>
            </a:outerShdw>
          </a:effectLst>
        </p:spPr>
      </p:pic>
      <p:pic>
        <p:nvPicPr>
          <p:cNvPr id="22" name="Grafik 21" descr="Ein Bild, das Text enthält.&#10;&#10;Automatisch generierte Beschreibung">
            <a:extLst>
              <a:ext uri="{FF2B5EF4-FFF2-40B4-BE49-F238E27FC236}">
                <a16:creationId xmlns:a16="http://schemas.microsoft.com/office/drawing/2014/main" id="{0EBAB86A-B9BB-0C3B-FAAF-C0547805DC5D}"/>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900545" y="5817707"/>
            <a:ext cx="3126510" cy="550514"/>
          </a:xfrm>
          <a:prstGeom prst="rect">
            <a:avLst/>
          </a:prstGeom>
          <a:effectLst>
            <a:outerShdw blurRad="50800" dist="38100" dir="2700000" algn="tl" rotWithShape="0">
              <a:prstClr val="black">
                <a:alpha val="40000"/>
              </a:prstClr>
            </a:outerShdw>
          </a:effectLst>
        </p:spPr>
      </p:pic>
      <p:pic>
        <p:nvPicPr>
          <p:cNvPr id="23" name="Grafik 22" descr="Ein Bild, das Text enthält.&#10;&#10;Automatisch generierte Beschreibung">
            <a:extLst>
              <a:ext uri="{FF2B5EF4-FFF2-40B4-BE49-F238E27FC236}">
                <a16:creationId xmlns:a16="http://schemas.microsoft.com/office/drawing/2014/main" id="{39E4B244-6918-FEBF-EEB3-45B3B62E7E91}"/>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4135220" y="5891720"/>
            <a:ext cx="3623280" cy="476500"/>
          </a:xfrm>
          <a:prstGeom prst="rect">
            <a:avLst/>
          </a:prstGeom>
          <a:effectLst>
            <a:outerShdw blurRad="50800" dist="38100" dir="2700000" algn="tl" rotWithShape="0">
              <a:prstClr val="black">
                <a:alpha val="40000"/>
              </a:prstClr>
            </a:outerShdw>
          </a:effectLst>
        </p:spPr>
      </p:pic>
      <p:pic>
        <p:nvPicPr>
          <p:cNvPr id="3" name="Grafik 2">
            <a:extLst>
              <a:ext uri="{FF2B5EF4-FFF2-40B4-BE49-F238E27FC236}">
                <a16:creationId xmlns:a16="http://schemas.microsoft.com/office/drawing/2014/main" id="{7FBC4BDA-4A45-BA2E-722E-D7E2F1BF7D74}"/>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3029464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alyse Sell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DF156D3-3CE3-BBDB-4087-6C9CB60AD9BE}"/>
              </a:ext>
            </a:extLst>
          </p:cNvPr>
          <p:cNvPicPr>
            <a:picLocks noChangeAspect="1"/>
          </p:cNvPicPr>
          <p:nvPr userDrawn="1"/>
        </p:nvPicPr>
        <p:blipFill>
          <a:blip r:embed="rId2">
            <a:alphaModFix amt="26000"/>
          </a:blip>
          <a:stretch>
            <a:fillRect/>
          </a:stretch>
        </p:blipFill>
        <p:spPr>
          <a:xfrm>
            <a:off x="2467" y="986894"/>
            <a:ext cx="12189533" cy="5871106"/>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Analyse Kathrin Seller</a:t>
            </a:r>
            <a:endParaRPr lang="de-DE" sz="1800" b="1" dirty="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F083753-582B-287E-FD5F-3747C44439B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83531" y="284951"/>
            <a:ext cx="533400" cy="533400"/>
          </a:xfrm>
          <a:prstGeom prst="rect">
            <a:avLst/>
          </a:prstGeom>
        </p:spPr>
      </p:pic>
      <p:pic>
        <p:nvPicPr>
          <p:cNvPr id="3" name="Grafik 2" descr="Ein Bild, das Text enthält.&#10;&#10;Automatisch generierte Beschreibung">
            <a:extLst>
              <a:ext uri="{FF2B5EF4-FFF2-40B4-BE49-F238E27FC236}">
                <a16:creationId xmlns:a16="http://schemas.microsoft.com/office/drawing/2014/main" id="{DAAF309B-8B17-4DAA-AC19-B7D87605B9C9}"/>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5471418" y="3624682"/>
            <a:ext cx="2294882" cy="1755940"/>
          </a:xfrm>
          <a:prstGeom prst="rect">
            <a:avLst/>
          </a:prstGeom>
          <a:effectLst>
            <a:outerShdw blurRad="50800" dist="38100" dir="2700000" algn="tl" rotWithShape="0">
              <a:prstClr val="black">
                <a:alpha val="40000"/>
              </a:prstClr>
            </a:outerShdw>
          </a:effectLst>
        </p:spPr>
      </p:pic>
      <p:pic>
        <p:nvPicPr>
          <p:cNvPr id="4" name="Grafik 3" descr="Ein Bild, das Text, Person enthält.&#10;&#10;Automatisch generierte Beschreibung">
            <a:extLst>
              <a:ext uri="{FF2B5EF4-FFF2-40B4-BE49-F238E27FC236}">
                <a16:creationId xmlns:a16="http://schemas.microsoft.com/office/drawing/2014/main" id="{FDE3B4C4-9972-5C37-DC1E-EE1C1B32E43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91708" y="1251402"/>
            <a:ext cx="3592077" cy="1607454"/>
          </a:xfrm>
          <a:prstGeom prst="rect">
            <a:avLst/>
          </a:prstGeom>
          <a:effectLst>
            <a:outerShdw blurRad="50800" dist="38100" dir="2700000" algn="tl" rotWithShape="0">
              <a:prstClr val="black">
                <a:alpha val="40000"/>
              </a:prstClr>
            </a:outerShdw>
          </a:effectLst>
        </p:spPr>
      </p:pic>
      <p:pic>
        <p:nvPicPr>
          <p:cNvPr id="5" name="Grafik 4" descr="Ein Bild, das Text enthält.&#10;&#10;Automatisch generierte Beschreibung">
            <a:extLst>
              <a:ext uri="{FF2B5EF4-FFF2-40B4-BE49-F238E27FC236}">
                <a16:creationId xmlns:a16="http://schemas.microsoft.com/office/drawing/2014/main" id="{66AE06C9-CF28-2999-3650-52FC278731EF}"/>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8450930" y="4402654"/>
            <a:ext cx="3369595" cy="1228057"/>
          </a:xfrm>
          <a:prstGeom prst="rect">
            <a:avLst/>
          </a:prstGeom>
          <a:effectLst>
            <a:outerShdw blurRad="50800" dist="38100" dir="2700000" algn="tl" rotWithShape="0">
              <a:prstClr val="black">
                <a:alpha val="40000"/>
              </a:prstClr>
            </a:outerShdw>
          </a:effectLst>
        </p:spPr>
      </p:pic>
      <p:pic>
        <p:nvPicPr>
          <p:cNvPr id="25" name="Grafik 24" descr="Ein Bild, das Website enthält.&#10;&#10;Automatisch generierte Beschreibung">
            <a:extLst>
              <a:ext uri="{FF2B5EF4-FFF2-40B4-BE49-F238E27FC236}">
                <a16:creationId xmlns:a16="http://schemas.microsoft.com/office/drawing/2014/main" id="{ED140281-99A5-1489-6D70-823B87C2B734}"/>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479425" y="3136825"/>
            <a:ext cx="3187723" cy="2944322"/>
          </a:xfrm>
          <a:prstGeom prst="rect">
            <a:avLst/>
          </a:prstGeom>
          <a:effectLst>
            <a:outerShdw blurRad="50800" dist="38100" dir="2700000" algn="tl" rotWithShape="0">
              <a:prstClr val="black">
                <a:alpha val="40000"/>
              </a:prstClr>
            </a:outerShdw>
          </a:effectLst>
        </p:spPr>
      </p:pic>
      <p:pic>
        <p:nvPicPr>
          <p:cNvPr id="26" name="Grafik 25" descr="Ein Bild, das Text enthält.&#10;&#10;Automatisch generierte Beschreibung">
            <a:extLst>
              <a:ext uri="{FF2B5EF4-FFF2-40B4-BE49-F238E27FC236}">
                <a16:creationId xmlns:a16="http://schemas.microsoft.com/office/drawing/2014/main" id="{4B21DC3E-5365-DB70-F294-65EB72AB1327}"/>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7994510" y="5240325"/>
            <a:ext cx="3369465" cy="799080"/>
          </a:xfrm>
          <a:prstGeom prst="rect">
            <a:avLst/>
          </a:prstGeom>
          <a:effectLst>
            <a:outerShdw blurRad="50800" dist="38100" dir="2700000" algn="tl" rotWithShape="0">
              <a:prstClr val="black">
                <a:alpha val="40000"/>
              </a:prstClr>
            </a:outerShdw>
          </a:effectLst>
        </p:spPr>
      </p:pic>
      <p:pic>
        <p:nvPicPr>
          <p:cNvPr id="27" name="Grafik 26" descr="Ein Bild, das Text enthält.&#10;&#10;Automatisch generierte Beschreibung">
            <a:extLst>
              <a:ext uri="{FF2B5EF4-FFF2-40B4-BE49-F238E27FC236}">
                <a16:creationId xmlns:a16="http://schemas.microsoft.com/office/drawing/2014/main" id="{17A1AFD6-2BD0-C9A6-2E07-51440C724B24}"/>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4635379" y="1251403"/>
            <a:ext cx="2867833" cy="2186370"/>
          </a:xfrm>
          <a:prstGeom prst="rect">
            <a:avLst/>
          </a:prstGeom>
          <a:effectLst>
            <a:outerShdw blurRad="50800" dist="38100" dir="2700000" algn="tl" rotWithShape="0">
              <a:prstClr val="black">
                <a:alpha val="40000"/>
              </a:prstClr>
            </a:outerShdw>
          </a:effectLst>
        </p:spPr>
      </p:pic>
      <p:grpSp>
        <p:nvGrpSpPr>
          <p:cNvPr id="28" name="Gruppieren 27">
            <a:extLst>
              <a:ext uri="{FF2B5EF4-FFF2-40B4-BE49-F238E27FC236}">
                <a16:creationId xmlns:a16="http://schemas.microsoft.com/office/drawing/2014/main" id="{6CE7C0D8-E40D-7568-8255-4BAC065FEAD4}"/>
              </a:ext>
            </a:extLst>
          </p:cNvPr>
          <p:cNvGrpSpPr/>
          <p:nvPr userDrawn="1"/>
        </p:nvGrpSpPr>
        <p:grpSpPr>
          <a:xfrm>
            <a:off x="4053962" y="3923735"/>
            <a:ext cx="2393212" cy="1838594"/>
            <a:chOff x="8669529" y="1424116"/>
            <a:chExt cx="3132459" cy="2406523"/>
          </a:xfrm>
          <a:effectLst>
            <a:outerShdw blurRad="50800" dist="38100" dir="2700000" algn="tl" rotWithShape="0">
              <a:prstClr val="black">
                <a:alpha val="40000"/>
              </a:prstClr>
            </a:outerShdw>
          </a:effectLst>
        </p:grpSpPr>
        <p:pic>
          <p:nvPicPr>
            <p:cNvPr id="29" name="Grafik 28">
              <a:extLst>
                <a:ext uri="{FF2B5EF4-FFF2-40B4-BE49-F238E27FC236}">
                  <a16:creationId xmlns:a16="http://schemas.microsoft.com/office/drawing/2014/main" id="{905CE8F2-ECA1-3265-FF59-9ADAB617E391}"/>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8669529" y="1424116"/>
              <a:ext cx="3132459" cy="2128554"/>
            </a:xfrm>
            <a:prstGeom prst="rect">
              <a:avLst/>
            </a:prstGeom>
            <a:effectLst/>
          </p:spPr>
        </p:pic>
        <p:pic>
          <p:nvPicPr>
            <p:cNvPr id="30" name="Grafik 29">
              <a:extLst>
                <a:ext uri="{FF2B5EF4-FFF2-40B4-BE49-F238E27FC236}">
                  <a16:creationId xmlns:a16="http://schemas.microsoft.com/office/drawing/2014/main" id="{7AFBC1D4-BC67-64D0-661E-5CA81C715EE8}"/>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8669529" y="3501937"/>
              <a:ext cx="3132459" cy="328702"/>
            </a:xfrm>
            <a:prstGeom prst="rect">
              <a:avLst/>
            </a:prstGeom>
            <a:effectLst/>
          </p:spPr>
        </p:pic>
      </p:grpSp>
      <p:pic>
        <p:nvPicPr>
          <p:cNvPr id="31" name="Grafik 30" descr="Ein Bild, das Text, Screenshot, Baum enthält.&#10;&#10;Automatisch generierte Beschreibung">
            <a:extLst>
              <a:ext uri="{FF2B5EF4-FFF2-40B4-BE49-F238E27FC236}">
                <a16:creationId xmlns:a16="http://schemas.microsoft.com/office/drawing/2014/main" id="{C4BE72C8-A18E-E526-2BA7-908D23072BEC}"/>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8054807" y="1251402"/>
            <a:ext cx="3187723" cy="2954650"/>
          </a:xfrm>
          <a:prstGeom prst="rect">
            <a:avLst/>
          </a:prstGeom>
          <a:effectLst>
            <a:outerShdw blurRad="50800" dist="38100" dir="2700000" algn="tl" rotWithShape="0">
              <a:prstClr val="black">
                <a:alpha val="40000"/>
              </a:prstClr>
            </a:outerShdw>
          </a:effectLst>
        </p:spPr>
      </p:pic>
      <p:pic>
        <p:nvPicPr>
          <p:cNvPr id="32" name="Grafik 31" descr="Ein Bild, das Text enthält.&#10;&#10;Automatisch generierte Beschreibung">
            <a:extLst>
              <a:ext uri="{FF2B5EF4-FFF2-40B4-BE49-F238E27FC236}">
                <a16:creationId xmlns:a16="http://schemas.microsoft.com/office/drawing/2014/main" id="{FDE66B6C-856A-CCF5-9EEB-D9323B7D8E1B}"/>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4053962" y="5924815"/>
            <a:ext cx="3466176" cy="512267"/>
          </a:xfrm>
          <a:prstGeom prst="rect">
            <a:avLst/>
          </a:prstGeom>
          <a:effectLst>
            <a:outerShdw blurRad="50800" dist="38100" dir="2700000" algn="tl" rotWithShape="0">
              <a:prstClr val="black">
                <a:alpha val="40000"/>
              </a:prstClr>
            </a:outerShdw>
          </a:effectLst>
        </p:spPr>
      </p:pic>
      <p:pic>
        <p:nvPicPr>
          <p:cNvPr id="7" name="Grafik 6">
            <a:extLst>
              <a:ext uri="{FF2B5EF4-FFF2-40B4-BE49-F238E27FC236}">
                <a16:creationId xmlns:a16="http://schemas.microsoft.com/office/drawing/2014/main" id="{6BB0E2C5-6BC7-1907-50BE-04C51397D07E}"/>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4072986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usatzaufgabe Abstimmun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DF156D3-3CE3-BBDB-4087-6C9CB60AD9BE}"/>
              </a:ext>
            </a:extLst>
          </p:cNvPr>
          <p:cNvPicPr>
            <a:picLocks noChangeAspect="1"/>
          </p:cNvPicPr>
          <p:nvPr userDrawn="1"/>
        </p:nvPicPr>
        <p:blipFill>
          <a:blip r:embed="rId2">
            <a:alphaModFix amt="26000"/>
          </a:blip>
          <a:stretch>
            <a:fillRect/>
          </a:stretch>
        </p:blipFill>
        <p:spPr>
          <a:xfrm>
            <a:off x="2467" y="986894"/>
            <a:ext cx="12189533" cy="5871106"/>
          </a:xfrm>
          <a:prstGeom prst="rect">
            <a:avLst/>
          </a:prstGeom>
        </p:spPr>
      </p:pic>
      <p:pic>
        <p:nvPicPr>
          <p:cNvPr id="12" name="Grafik 11">
            <a:extLst>
              <a:ext uri="{FF2B5EF4-FFF2-40B4-BE49-F238E27FC236}">
                <a16:creationId xmlns:a16="http://schemas.microsoft.com/office/drawing/2014/main" id="{63006E65-904F-ADB7-DB3B-6C43521CC0D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5592726" y="1516915"/>
            <a:ext cx="6227799" cy="4458788"/>
          </a:xfrm>
          <a:custGeom>
            <a:avLst/>
            <a:gdLst>
              <a:gd name="connsiteX0" fmla="*/ 0 w 5891832"/>
              <a:gd name="connsiteY0" fmla="*/ 0 h 4562739"/>
              <a:gd name="connsiteX1" fmla="*/ 5021008 w 5891832"/>
              <a:gd name="connsiteY1" fmla="*/ 0 h 4562739"/>
              <a:gd name="connsiteX2" fmla="*/ 5066071 w 5891832"/>
              <a:gd name="connsiteY2" fmla="*/ 4710 h 4562739"/>
              <a:gd name="connsiteX3" fmla="*/ 5088572 w 5891832"/>
              <a:gd name="connsiteY3" fmla="*/ 0 h 4562739"/>
              <a:gd name="connsiteX4" fmla="*/ 5731176 w 5891832"/>
              <a:gd name="connsiteY4" fmla="*/ 0 h 4562739"/>
              <a:gd name="connsiteX5" fmla="*/ 5891832 w 5891832"/>
              <a:gd name="connsiteY5" fmla="*/ 166544 h 4562739"/>
              <a:gd name="connsiteX6" fmla="*/ 5891832 w 5891832"/>
              <a:gd name="connsiteY6" fmla="*/ 4396195 h 4562739"/>
              <a:gd name="connsiteX7" fmla="*/ 5731176 w 5891832"/>
              <a:gd name="connsiteY7" fmla="*/ 4562739 h 4562739"/>
              <a:gd name="connsiteX8" fmla="*/ 5088572 w 5891832"/>
              <a:gd name="connsiteY8" fmla="*/ 4562739 h 4562739"/>
              <a:gd name="connsiteX9" fmla="*/ 5066071 w 5891832"/>
              <a:gd name="connsiteY9" fmla="*/ 4558031 h 4562739"/>
              <a:gd name="connsiteX10" fmla="*/ 5021008 w 5891832"/>
              <a:gd name="connsiteY10" fmla="*/ 4562739 h 4562739"/>
              <a:gd name="connsiteX11" fmla="*/ 0 w 5891832"/>
              <a:gd name="connsiteY11" fmla="*/ 4562739 h 456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1832" h="4562739">
                <a:moveTo>
                  <a:pt x="0" y="0"/>
                </a:moveTo>
                <a:lnTo>
                  <a:pt x="5021008" y="0"/>
                </a:lnTo>
                <a:lnTo>
                  <a:pt x="5066071" y="4710"/>
                </a:lnTo>
                <a:lnTo>
                  <a:pt x="5088572" y="0"/>
                </a:lnTo>
                <a:lnTo>
                  <a:pt x="5731176" y="0"/>
                </a:lnTo>
                <a:cubicBezTo>
                  <a:pt x="5819904" y="0"/>
                  <a:pt x="5891832" y="74564"/>
                  <a:pt x="5891832" y="166544"/>
                </a:cubicBezTo>
                <a:lnTo>
                  <a:pt x="5891832" y="4396195"/>
                </a:lnTo>
                <a:cubicBezTo>
                  <a:pt x="5891832" y="4488175"/>
                  <a:pt x="5819904" y="4562739"/>
                  <a:pt x="5731176" y="4562739"/>
                </a:cubicBezTo>
                <a:lnTo>
                  <a:pt x="5088572" y="4562739"/>
                </a:lnTo>
                <a:lnTo>
                  <a:pt x="5066071" y="4558031"/>
                </a:lnTo>
                <a:lnTo>
                  <a:pt x="5021008" y="4562739"/>
                </a:lnTo>
                <a:lnTo>
                  <a:pt x="0" y="4562739"/>
                </a:lnTo>
                <a:close/>
              </a:path>
            </a:pathLst>
          </a:custGeom>
        </p:spPr>
      </p:pic>
      <p:pic>
        <p:nvPicPr>
          <p:cNvPr id="13" name="Grafik 12" descr="Ein Bild, das Im Haus, Person, Tisch enthält.&#10;&#10;Automatisch generierte Beschreibung">
            <a:extLst>
              <a:ext uri="{FF2B5EF4-FFF2-40B4-BE49-F238E27FC236}">
                <a16:creationId xmlns:a16="http://schemas.microsoft.com/office/drawing/2014/main" id="{2B4FD2CB-89D8-1E0F-8CC5-EC72752A5C9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51"/>
          <a:stretch/>
        </p:blipFill>
        <p:spPr>
          <a:xfrm>
            <a:off x="5671855" y="1622772"/>
            <a:ext cx="6043531" cy="4248335"/>
          </a:xfrm>
          <a:custGeom>
            <a:avLst/>
            <a:gdLst>
              <a:gd name="connsiteX0" fmla="*/ 0 w 6043531"/>
              <a:gd name="connsiteY0" fmla="*/ 0 h 4248335"/>
              <a:gd name="connsiteX1" fmla="*/ 5202999 w 6043531"/>
              <a:gd name="connsiteY1" fmla="*/ 0 h 4248335"/>
              <a:gd name="connsiteX2" fmla="*/ 5246494 w 6043531"/>
              <a:gd name="connsiteY2" fmla="*/ 4385 h 4248335"/>
              <a:gd name="connsiteX3" fmla="*/ 5268212 w 6043531"/>
              <a:gd name="connsiteY3" fmla="*/ 0 h 4248335"/>
              <a:gd name="connsiteX4" fmla="*/ 5888463 w 6043531"/>
              <a:gd name="connsiteY4" fmla="*/ 0 h 4248335"/>
              <a:gd name="connsiteX5" fmla="*/ 6043531 w 6043531"/>
              <a:gd name="connsiteY5" fmla="*/ 155068 h 4248335"/>
              <a:gd name="connsiteX6" fmla="*/ 6043531 w 6043531"/>
              <a:gd name="connsiteY6" fmla="*/ 4093267 h 4248335"/>
              <a:gd name="connsiteX7" fmla="*/ 5888463 w 6043531"/>
              <a:gd name="connsiteY7" fmla="*/ 4248335 h 4248335"/>
              <a:gd name="connsiteX8" fmla="*/ 5268212 w 6043531"/>
              <a:gd name="connsiteY8" fmla="*/ 4248335 h 4248335"/>
              <a:gd name="connsiteX9" fmla="*/ 5246494 w 6043531"/>
              <a:gd name="connsiteY9" fmla="*/ 4243951 h 4248335"/>
              <a:gd name="connsiteX10" fmla="*/ 5202999 w 6043531"/>
              <a:gd name="connsiteY10" fmla="*/ 4248335 h 4248335"/>
              <a:gd name="connsiteX11" fmla="*/ 0 w 6043531"/>
              <a:gd name="connsiteY11" fmla="*/ 4248335 h 424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3531" h="4248335">
                <a:moveTo>
                  <a:pt x="0" y="0"/>
                </a:moveTo>
                <a:lnTo>
                  <a:pt x="5202999" y="0"/>
                </a:lnTo>
                <a:lnTo>
                  <a:pt x="5246494" y="4385"/>
                </a:lnTo>
                <a:lnTo>
                  <a:pt x="5268212" y="0"/>
                </a:lnTo>
                <a:lnTo>
                  <a:pt x="5888463" y="0"/>
                </a:lnTo>
                <a:cubicBezTo>
                  <a:pt x="5974105" y="0"/>
                  <a:pt x="6043531" y="69426"/>
                  <a:pt x="6043531" y="155068"/>
                </a:cubicBezTo>
                <a:lnTo>
                  <a:pt x="6043531" y="4093267"/>
                </a:lnTo>
                <a:cubicBezTo>
                  <a:pt x="6043531" y="4178909"/>
                  <a:pt x="5974105" y="4248335"/>
                  <a:pt x="5888463" y="4248335"/>
                </a:cubicBezTo>
                <a:lnTo>
                  <a:pt x="5268212" y="4248335"/>
                </a:lnTo>
                <a:lnTo>
                  <a:pt x="5246494" y="4243951"/>
                </a:lnTo>
                <a:lnTo>
                  <a:pt x="5202999" y="4248335"/>
                </a:lnTo>
                <a:lnTo>
                  <a:pt x="0" y="4248335"/>
                </a:lnTo>
                <a:close/>
              </a:path>
            </a:pathLst>
          </a:cu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Zusatzaufgabe: Abstimmung</a:t>
            </a:r>
            <a:endParaRPr lang="de-DE" sz="1800" b="1" dirty="0">
              <a:latin typeface="Arial" panose="020B060402020202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A78997FE-00CA-A3A2-6761-D88A8B7741D3}"/>
              </a:ext>
            </a:extLst>
          </p:cNvPr>
          <p:cNvGrpSpPr/>
          <p:nvPr userDrawn="1"/>
        </p:nvGrpSpPr>
        <p:grpSpPr>
          <a:xfrm>
            <a:off x="479425" y="1325059"/>
            <a:ext cx="5427924" cy="4824017"/>
            <a:chOff x="479425" y="2073475"/>
            <a:chExt cx="4805602" cy="4381400"/>
          </a:xfrm>
          <a:effectLst>
            <a:outerShdw blurRad="50800" dist="38100" dir="2700000" algn="tl" rotWithShape="0">
              <a:prstClr val="black">
                <a:alpha val="40000"/>
              </a:prstClr>
            </a:outerShdw>
          </a:effectLst>
        </p:grpSpPr>
        <p:sp>
          <p:nvSpPr>
            <p:cNvPr id="8" name="Abgerundetes Rechteck 7">
              <a:extLst>
                <a:ext uri="{FF2B5EF4-FFF2-40B4-BE49-F238E27FC236}">
                  <a16:creationId xmlns:a16="http://schemas.microsoft.com/office/drawing/2014/main" id="{F33D3400-A6CB-2DB2-5556-250C1CBD9083}"/>
                </a:ext>
              </a:extLst>
            </p:cNvPr>
            <p:cNvSpPr/>
            <p:nvPr/>
          </p:nvSpPr>
          <p:spPr>
            <a:xfrm>
              <a:off x="511912" y="2073475"/>
              <a:ext cx="4725528" cy="4381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Abgerundetes Rechteck 8">
              <a:extLst>
                <a:ext uri="{FF2B5EF4-FFF2-40B4-BE49-F238E27FC236}">
                  <a16:creationId xmlns:a16="http://schemas.microsoft.com/office/drawing/2014/main" id="{783590BA-D849-E812-0A79-B30FF3AC7EF9}"/>
                </a:ext>
              </a:extLst>
            </p:cNvPr>
            <p:cNvSpPr/>
            <p:nvPr/>
          </p:nvSpPr>
          <p:spPr>
            <a:xfrm>
              <a:off x="479425" y="2073475"/>
              <a:ext cx="823716" cy="4381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Abgerundetes Rechteck 9">
              <a:extLst>
                <a:ext uri="{FF2B5EF4-FFF2-40B4-BE49-F238E27FC236}">
                  <a16:creationId xmlns:a16="http://schemas.microsoft.com/office/drawing/2014/main" id="{A89C6815-F423-5D26-276C-80BEBE1B5813}"/>
                </a:ext>
              </a:extLst>
            </p:cNvPr>
            <p:cNvSpPr/>
            <p:nvPr/>
          </p:nvSpPr>
          <p:spPr>
            <a:xfrm>
              <a:off x="4461311" y="2073475"/>
              <a:ext cx="823716" cy="4381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1" name="Untertitel 2">
            <a:extLst>
              <a:ext uri="{FF2B5EF4-FFF2-40B4-BE49-F238E27FC236}">
                <a16:creationId xmlns:a16="http://schemas.microsoft.com/office/drawing/2014/main" id="{E2239EEF-C2F4-EA4B-C9DF-98112F0DC902}"/>
              </a:ext>
            </a:extLst>
          </p:cNvPr>
          <p:cNvSpPr txBox="1">
            <a:spLocks/>
          </p:cNvSpPr>
          <p:nvPr userDrawn="1"/>
        </p:nvSpPr>
        <p:spPr>
          <a:xfrm>
            <a:off x="1227821" y="1466448"/>
            <a:ext cx="5616575" cy="312648"/>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b="1" dirty="0">
                <a:solidFill>
                  <a:schemeClr val="accent2"/>
                </a:solidFill>
                <a:latin typeface="Arial" panose="020B0604020202020204" pitchFamily="34" charset="0"/>
                <a:cs typeface="Arial" panose="020B0604020202020204" pitchFamily="34" charset="0"/>
              </a:rPr>
              <a:t>Wer hat die besten Chancen auf</a:t>
            </a:r>
            <a:br>
              <a:rPr lang="de-DE" sz="1800" b="1" dirty="0">
                <a:solidFill>
                  <a:schemeClr val="accent2"/>
                </a:solidFill>
                <a:latin typeface="Arial" panose="020B0604020202020204" pitchFamily="34" charset="0"/>
                <a:cs typeface="Arial" panose="020B0604020202020204" pitchFamily="34" charset="0"/>
              </a:rPr>
            </a:br>
            <a:r>
              <a:rPr lang="de-DE" sz="1800" b="1" dirty="0">
                <a:solidFill>
                  <a:schemeClr val="accent2"/>
                </a:solidFill>
                <a:latin typeface="Arial" panose="020B0604020202020204" pitchFamily="34" charset="0"/>
                <a:cs typeface="Arial" panose="020B0604020202020204" pitchFamily="34" charset="0"/>
              </a:rPr>
              <a:t>den Wahlsieg in Wahlberg?</a:t>
            </a:r>
            <a:endParaRPr lang="de-DE" sz="1800" b="1" dirty="0">
              <a:latin typeface="Arial" panose="020B0604020202020204" pitchFamily="34" charset="0"/>
              <a:cs typeface="Arial" panose="020B0604020202020204" pitchFamily="34" charset="0"/>
            </a:endParaRPr>
          </a:p>
        </p:txBody>
      </p:sp>
      <p:pic>
        <p:nvPicPr>
          <p:cNvPr id="14" name="Grafik 13">
            <a:extLst>
              <a:ext uri="{FF2B5EF4-FFF2-40B4-BE49-F238E27FC236}">
                <a16:creationId xmlns:a16="http://schemas.microsoft.com/office/drawing/2014/main" id="{B7007796-92A0-163F-3E0D-433411BE7A8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91708" y="233556"/>
            <a:ext cx="647700" cy="533400"/>
          </a:xfrm>
          <a:prstGeom prst="rect">
            <a:avLst/>
          </a:prstGeom>
        </p:spPr>
      </p:pic>
      <p:pic>
        <p:nvPicPr>
          <p:cNvPr id="2" name="Grafik 1">
            <a:extLst>
              <a:ext uri="{FF2B5EF4-FFF2-40B4-BE49-F238E27FC236}">
                <a16:creationId xmlns:a16="http://schemas.microsoft.com/office/drawing/2014/main" id="{77742E6B-46D3-0A98-D914-5D983DC9B237}"/>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1449426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ase 2 Einstie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28E7257-C2E4-E5A9-9E51-E934251CEF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588"/>
          <a:stretch/>
        </p:blipFill>
        <p:spPr>
          <a:xfrm>
            <a:off x="-6823" y="-13649"/>
            <a:ext cx="12198823" cy="6871649"/>
          </a:xfrm>
          <a:prstGeom prst="rect">
            <a:avLst/>
          </a:prstGeom>
        </p:spPr>
      </p:pic>
      <p:sp>
        <p:nvSpPr>
          <p:cNvPr id="2" name="Rechteck 1">
            <a:extLst>
              <a:ext uri="{FF2B5EF4-FFF2-40B4-BE49-F238E27FC236}">
                <a16:creationId xmlns:a16="http://schemas.microsoft.com/office/drawing/2014/main" id="{F0F43E4A-C02D-511D-09C5-F83A94608ED4}"/>
              </a:ext>
            </a:extLst>
          </p:cNvPr>
          <p:cNvSpPr/>
          <p:nvPr userDrawn="1"/>
        </p:nvSpPr>
        <p:spPr>
          <a:xfrm>
            <a:off x="-3175" y="-6825"/>
            <a:ext cx="1883884" cy="686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0DE8EF80-D4F9-CDA8-8654-FE67BF5B527F}"/>
              </a:ext>
            </a:extLst>
          </p:cNvPr>
          <p:cNvSpPr txBox="1"/>
          <p:nvPr userDrawn="1"/>
        </p:nvSpPr>
        <p:spPr>
          <a:xfrm>
            <a:off x="2593302" y="2994694"/>
            <a:ext cx="7414298" cy="830997"/>
          </a:xfrm>
          <a:prstGeom prst="rect">
            <a:avLst/>
          </a:prstGeom>
          <a:noFill/>
        </p:spPr>
        <p:txBody>
          <a:bodyPr wrap="square" lIns="0" tIns="0" rIns="90000" bIns="0" rtlCol="0">
            <a:spAutoFit/>
          </a:bodyPr>
          <a:lstStyle/>
          <a:p>
            <a:r>
              <a:rPr lang="de-DE" sz="5400" b="1" dirty="0">
                <a:solidFill>
                  <a:schemeClr val="bg1"/>
                </a:solidFill>
                <a:latin typeface="Arial" panose="020B0604020202020204" pitchFamily="34" charset="0"/>
                <a:cs typeface="Arial" panose="020B0604020202020204" pitchFamily="34" charset="0"/>
              </a:rPr>
              <a:t>Nachbereitung</a:t>
            </a:r>
          </a:p>
        </p:txBody>
      </p:sp>
      <p:sp>
        <p:nvSpPr>
          <p:cNvPr id="11" name="Untertitel 2">
            <a:extLst>
              <a:ext uri="{FF2B5EF4-FFF2-40B4-BE49-F238E27FC236}">
                <a16:creationId xmlns:a16="http://schemas.microsoft.com/office/drawing/2014/main" id="{ED325822-C9A1-4140-AD20-19B7EB0E7746}"/>
              </a:ext>
            </a:extLst>
          </p:cNvPr>
          <p:cNvSpPr txBox="1">
            <a:spLocks/>
          </p:cNvSpPr>
          <p:nvPr userDrawn="1"/>
        </p:nvSpPr>
        <p:spPr>
          <a:xfrm>
            <a:off x="0" y="3792420"/>
            <a:ext cx="1883884" cy="312669"/>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500" dirty="0">
                <a:latin typeface="Arial" panose="020B0604020202020204" pitchFamily="34" charset="0"/>
                <a:cs typeface="Arial" panose="020B0604020202020204" pitchFamily="34" charset="0"/>
              </a:rPr>
              <a:t>Phase 3</a:t>
            </a:r>
          </a:p>
        </p:txBody>
      </p:sp>
      <p:cxnSp>
        <p:nvCxnSpPr>
          <p:cNvPr id="12" name="Gerade Verbindung 11">
            <a:extLst>
              <a:ext uri="{FF2B5EF4-FFF2-40B4-BE49-F238E27FC236}">
                <a16:creationId xmlns:a16="http://schemas.microsoft.com/office/drawing/2014/main" id="{146277BD-CA10-5E84-3A66-B5E6983F1028}"/>
              </a:ext>
            </a:extLst>
          </p:cNvPr>
          <p:cNvCxnSpPr>
            <a:cxnSpLocks/>
          </p:cNvCxnSpPr>
          <p:nvPr userDrawn="1"/>
        </p:nvCxnSpPr>
        <p:spPr>
          <a:xfrm>
            <a:off x="493337" y="3440017"/>
            <a:ext cx="897210"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4835A7E5-6B48-5591-C9DC-F0705D1107DD}"/>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10028"/>
          <a:stretch/>
        </p:blipFill>
        <p:spPr>
          <a:xfrm>
            <a:off x="226979" y="2011609"/>
            <a:ext cx="1490681" cy="1341192"/>
          </a:xfrm>
          <a:prstGeom prst="rect">
            <a:avLst/>
          </a:prstGeom>
        </p:spPr>
      </p:pic>
    </p:spTree>
    <p:extLst>
      <p:ext uri="{BB962C8B-B14F-4D97-AF65-F5344CB8AC3E}">
        <p14:creationId xmlns:p14="http://schemas.microsoft.com/office/powerpoint/2010/main" val="3719392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nalyse Sell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0FCAA58-31B1-878D-1B46-0E656EAB164D}"/>
              </a:ext>
            </a:extLst>
          </p:cNvPr>
          <p:cNvPicPr>
            <a:picLocks noChangeAspect="1"/>
          </p:cNvPicPr>
          <p:nvPr userDrawn="1"/>
        </p:nvPicPr>
        <p:blipFill>
          <a:blip r:embed="rId2">
            <a:alphaModFix amt="26000"/>
          </a:blip>
          <a:stretch>
            <a:fillRect/>
          </a:stretch>
        </p:blipFill>
        <p:spPr>
          <a:xfrm>
            <a:off x="2467" y="986894"/>
            <a:ext cx="12189533" cy="5871106"/>
          </a:xfrm>
          <a:prstGeom prst="rect">
            <a:avLst/>
          </a:prstGeom>
        </p:spPr>
      </p:pic>
      <p:grpSp>
        <p:nvGrpSpPr>
          <p:cNvPr id="39" name="Gruppieren 38">
            <a:extLst>
              <a:ext uri="{FF2B5EF4-FFF2-40B4-BE49-F238E27FC236}">
                <a16:creationId xmlns:a16="http://schemas.microsoft.com/office/drawing/2014/main" id="{EE8E74AD-D04A-A52C-99D3-AC8CFA502E89}"/>
              </a:ext>
            </a:extLst>
          </p:cNvPr>
          <p:cNvGrpSpPr/>
          <p:nvPr userDrawn="1"/>
        </p:nvGrpSpPr>
        <p:grpSpPr>
          <a:xfrm>
            <a:off x="479425" y="2285627"/>
            <a:ext cx="5427924" cy="4002147"/>
            <a:chOff x="479425" y="2222935"/>
            <a:chExt cx="4805602" cy="3634939"/>
          </a:xfrm>
          <a:effectLst>
            <a:outerShdw blurRad="50800" dist="38100" dir="2700000" algn="tl" rotWithShape="0">
              <a:prstClr val="black">
                <a:alpha val="40000"/>
              </a:prstClr>
            </a:outerShdw>
          </a:effectLst>
        </p:grpSpPr>
        <p:sp>
          <p:nvSpPr>
            <p:cNvPr id="40" name="Abgerundetes Rechteck 39">
              <a:extLst>
                <a:ext uri="{FF2B5EF4-FFF2-40B4-BE49-F238E27FC236}">
                  <a16:creationId xmlns:a16="http://schemas.microsoft.com/office/drawing/2014/main" id="{18D4C685-4267-8951-C184-6867C0029695}"/>
                </a:ext>
              </a:extLst>
            </p:cNvPr>
            <p:cNvSpPr/>
            <p:nvPr/>
          </p:nvSpPr>
          <p:spPr>
            <a:xfrm>
              <a:off x="479425" y="2222935"/>
              <a:ext cx="82371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Abgerundetes Rechteck 40">
              <a:extLst>
                <a:ext uri="{FF2B5EF4-FFF2-40B4-BE49-F238E27FC236}">
                  <a16:creationId xmlns:a16="http://schemas.microsoft.com/office/drawing/2014/main" id="{606C523A-8001-8DE2-02C9-E406CEDD867E}"/>
                </a:ext>
              </a:extLst>
            </p:cNvPr>
            <p:cNvSpPr/>
            <p:nvPr/>
          </p:nvSpPr>
          <p:spPr>
            <a:xfrm>
              <a:off x="4461311" y="2222935"/>
              <a:ext cx="82371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Abgerundetes Rechteck 41">
              <a:extLst>
                <a:ext uri="{FF2B5EF4-FFF2-40B4-BE49-F238E27FC236}">
                  <a16:creationId xmlns:a16="http://schemas.microsoft.com/office/drawing/2014/main" id="{9B0A9B21-018C-56C5-A37D-85644619F012}"/>
                </a:ext>
              </a:extLst>
            </p:cNvPr>
            <p:cNvSpPr/>
            <p:nvPr/>
          </p:nvSpPr>
          <p:spPr>
            <a:xfrm>
              <a:off x="636023" y="2222935"/>
              <a:ext cx="448523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 name="Abgerundetes Rechteck 4">
            <a:extLst>
              <a:ext uri="{FF2B5EF4-FFF2-40B4-BE49-F238E27FC236}">
                <a16:creationId xmlns:a16="http://schemas.microsoft.com/office/drawing/2014/main" id="{7726D8E4-86B9-0325-B984-63963510F6D5}"/>
              </a:ext>
            </a:extLst>
          </p:cNvPr>
          <p:cNvSpPr/>
          <p:nvPr userDrawn="1"/>
        </p:nvSpPr>
        <p:spPr>
          <a:xfrm rot="5400000">
            <a:off x="5824041" y="-1087086"/>
            <a:ext cx="548249" cy="5794805"/>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Untertitel 2">
            <a:extLst>
              <a:ext uri="{FF2B5EF4-FFF2-40B4-BE49-F238E27FC236}">
                <a16:creationId xmlns:a16="http://schemas.microsoft.com/office/drawing/2014/main" id="{4557864B-7AC4-1ADC-4EA4-5665079560C6}"/>
              </a:ext>
            </a:extLst>
          </p:cNvPr>
          <p:cNvSpPr txBox="1">
            <a:spLocks/>
          </p:cNvSpPr>
          <p:nvPr userDrawn="1"/>
        </p:nvSpPr>
        <p:spPr>
          <a:xfrm>
            <a:off x="3524068" y="1674945"/>
            <a:ext cx="5269491" cy="281054"/>
          </a:xfrm>
          <a:prstGeom prst="rect">
            <a:avLst/>
          </a:prstGeom>
        </p:spPr>
        <p:txBody>
          <a:bodyPr lIns="0" t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latin typeface="Arial" panose="020B0604020202020204" pitchFamily="34" charset="0"/>
                <a:cs typeface="Arial" panose="020B0604020202020204" pitchFamily="34" charset="0"/>
              </a:rPr>
              <a:t>Diskutiere mit anderen, die auch deine Rolle hatten.</a:t>
            </a:r>
          </a:p>
        </p:txBody>
      </p:sp>
      <p:grpSp>
        <p:nvGrpSpPr>
          <p:cNvPr id="25" name="Gruppieren 24">
            <a:extLst>
              <a:ext uri="{FF2B5EF4-FFF2-40B4-BE49-F238E27FC236}">
                <a16:creationId xmlns:a16="http://schemas.microsoft.com/office/drawing/2014/main" id="{AE1E85BF-D3E8-4B7E-8EB9-D0E058F15413}"/>
              </a:ext>
            </a:extLst>
          </p:cNvPr>
          <p:cNvGrpSpPr/>
          <p:nvPr userDrawn="1"/>
        </p:nvGrpSpPr>
        <p:grpSpPr>
          <a:xfrm>
            <a:off x="6201799" y="2285627"/>
            <a:ext cx="5427924" cy="4002147"/>
            <a:chOff x="479425" y="2222935"/>
            <a:chExt cx="4805602" cy="3634939"/>
          </a:xfrm>
          <a:effectLst>
            <a:outerShdw blurRad="50800" dist="38100" dir="2700000" algn="tl" rotWithShape="0">
              <a:prstClr val="black">
                <a:alpha val="40000"/>
              </a:prstClr>
            </a:outerShdw>
          </a:effectLst>
        </p:grpSpPr>
        <p:sp>
          <p:nvSpPr>
            <p:cNvPr id="27" name="Abgerundetes Rechteck 26">
              <a:extLst>
                <a:ext uri="{FF2B5EF4-FFF2-40B4-BE49-F238E27FC236}">
                  <a16:creationId xmlns:a16="http://schemas.microsoft.com/office/drawing/2014/main" id="{149E9721-42ED-BE16-D147-8D4596C951B1}"/>
                </a:ext>
              </a:extLst>
            </p:cNvPr>
            <p:cNvSpPr/>
            <p:nvPr/>
          </p:nvSpPr>
          <p:spPr>
            <a:xfrm>
              <a:off x="479425" y="2222935"/>
              <a:ext cx="82371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Abgerundetes Rechteck 27">
              <a:extLst>
                <a:ext uri="{FF2B5EF4-FFF2-40B4-BE49-F238E27FC236}">
                  <a16:creationId xmlns:a16="http://schemas.microsoft.com/office/drawing/2014/main" id="{F87A9FDB-4C3B-9032-2F18-299559935249}"/>
                </a:ext>
              </a:extLst>
            </p:cNvPr>
            <p:cNvSpPr/>
            <p:nvPr/>
          </p:nvSpPr>
          <p:spPr>
            <a:xfrm>
              <a:off x="4461311" y="2222935"/>
              <a:ext cx="82371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Abgerundetes Rechteck 28">
              <a:extLst>
                <a:ext uri="{FF2B5EF4-FFF2-40B4-BE49-F238E27FC236}">
                  <a16:creationId xmlns:a16="http://schemas.microsoft.com/office/drawing/2014/main" id="{A1D79DE5-63C8-4B42-BEDC-A17ED5857D5C}"/>
                </a:ext>
              </a:extLst>
            </p:cNvPr>
            <p:cNvSpPr/>
            <p:nvPr/>
          </p:nvSpPr>
          <p:spPr>
            <a:xfrm>
              <a:off x="636023" y="2222935"/>
              <a:ext cx="448523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30" name="Grafik 29">
            <a:extLst>
              <a:ext uri="{FF2B5EF4-FFF2-40B4-BE49-F238E27FC236}">
                <a16:creationId xmlns:a16="http://schemas.microsoft.com/office/drawing/2014/main" id="{86909EE8-2782-B731-88E6-9748900E6B3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225896">
            <a:off x="1216097" y="1863053"/>
            <a:ext cx="6463060" cy="4847295"/>
          </a:xfrm>
          <a:prstGeom prst="rect">
            <a:avLst/>
          </a:prstGeom>
          <a:effectLst>
            <a:outerShdw blurRad="50800" dist="38100" dir="2700000" algn="tl" rotWithShape="0">
              <a:prstClr val="black">
                <a:alpha val="24834"/>
              </a:prstClr>
            </a:outerShdw>
          </a:effectLst>
        </p:spPr>
      </p:pic>
      <p:sp>
        <p:nvSpPr>
          <p:cNvPr id="31" name="Untertitel 2">
            <a:extLst>
              <a:ext uri="{FF2B5EF4-FFF2-40B4-BE49-F238E27FC236}">
                <a16:creationId xmlns:a16="http://schemas.microsoft.com/office/drawing/2014/main" id="{1836B287-DE40-19E2-5EBB-6236D0B8772A}"/>
              </a:ext>
            </a:extLst>
          </p:cNvPr>
          <p:cNvSpPr txBox="1">
            <a:spLocks/>
          </p:cNvSpPr>
          <p:nvPr userDrawn="1"/>
        </p:nvSpPr>
        <p:spPr>
          <a:xfrm>
            <a:off x="767689" y="2938386"/>
            <a:ext cx="2566102" cy="996657"/>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de-DE" sz="1800" dirty="0">
                <a:latin typeface="Arial" panose="020B0604020202020204" pitchFamily="34" charset="0"/>
                <a:cs typeface="Arial" panose="020B0604020202020204" pitchFamily="34" charset="0"/>
              </a:rPr>
              <a:t>Passwort zum Öffnen der PDF-Auswertung: </a:t>
            </a:r>
            <a:r>
              <a:rPr lang="de-DE" sz="1800" dirty="0">
                <a:solidFill>
                  <a:schemeClr val="accent2"/>
                </a:solidFill>
                <a:latin typeface="Arial" panose="020B0604020202020204" pitchFamily="34" charset="0"/>
                <a:cs typeface="Arial" panose="020B0604020202020204" pitchFamily="34" charset="0"/>
              </a:rPr>
              <a:t>wahlberg</a:t>
            </a:r>
          </a:p>
        </p:txBody>
      </p:sp>
      <p:grpSp>
        <p:nvGrpSpPr>
          <p:cNvPr id="32" name="Gruppieren 31">
            <a:extLst>
              <a:ext uri="{FF2B5EF4-FFF2-40B4-BE49-F238E27FC236}">
                <a16:creationId xmlns:a16="http://schemas.microsoft.com/office/drawing/2014/main" id="{C0F1A898-EAFA-875F-BC6B-85E711C90123}"/>
              </a:ext>
            </a:extLst>
          </p:cNvPr>
          <p:cNvGrpSpPr/>
          <p:nvPr userDrawn="1"/>
        </p:nvGrpSpPr>
        <p:grpSpPr>
          <a:xfrm>
            <a:off x="6496314" y="3168919"/>
            <a:ext cx="3387617" cy="923330"/>
            <a:chOff x="1485924" y="4477568"/>
            <a:chExt cx="3387617" cy="923330"/>
          </a:xfrm>
        </p:grpSpPr>
        <p:sp>
          <p:nvSpPr>
            <p:cNvPr id="33" name="Textfeld 32">
              <a:extLst>
                <a:ext uri="{FF2B5EF4-FFF2-40B4-BE49-F238E27FC236}">
                  <a16:creationId xmlns:a16="http://schemas.microsoft.com/office/drawing/2014/main" id="{4E875C08-F9D0-B13F-7759-64B027D8F270}"/>
                </a:ext>
              </a:extLst>
            </p:cNvPr>
            <p:cNvSpPr txBox="1"/>
            <p:nvPr userDrawn="1"/>
          </p:nvSpPr>
          <p:spPr>
            <a:xfrm>
              <a:off x="1586689" y="4477568"/>
              <a:ext cx="3286852" cy="923330"/>
            </a:xfrm>
            <a:prstGeom prst="rect">
              <a:avLst/>
            </a:prstGeom>
            <a:noFill/>
          </p:spPr>
          <p:txBody>
            <a:bodyPr wrap="square" numCol="1">
              <a:spAutoFit/>
            </a:bodyPr>
            <a:lstStyle/>
            <a:p>
              <a:pPr marL="0" indent="0" algn="l">
                <a:lnSpc>
                  <a:spcPct val="100000"/>
                </a:lnSpc>
                <a:buFontTx/>
                <a:buNone/>
              </a:pPr>
              <a:r>
                <a:rPr lang="de-DE" sz="1800" dirty="0">
                  <a:latin typeface="Arial" panose="020B0604020202020204" pitchFamily="34" charset="0"/>
                  <a:cs typeface="Arial" panose="020B0604020202020204" pitchFamily="34" charset="0"/>
                </a:rPr>
                <a:t>Klickverhalten – Themen  </a:t>
              </a:r>
              <a:br>
                <a:rPr lang="de-DE" sz="1800" dirty="0">
                  <a:latin typeface="Arial" panose="020B0604020202020204" pitchFamily="34" charset="0"/>
                  <a:cs typeface="Arial" panose="020B0604020202020204" pitchFamily="34" charset="0"/>
                </a:rPr>
              </a:br>
              <a:r>
                <a:rPr lang="de-DE" sz="1800" dirty="0">
                  <a:latin typeface="Arial" panose="020B0604020202020204" pitchFamily="34" charset="0"/>
                  <a:cs typeface="Arial" panose="020B0604020202020204" pitchFamily="34" charset="0"/>
                </a:rPr>
                <a:t>Klickverhalten – Informationen</a:t>
              </a:r>
            </a:p>
            <a:p>
              <a:pPr marL="0" indent="0" algn="l">
                <a:lnSpc>
                  <a:spcPct val="100000"/>
                </a:lnSpc>
                <a:buFontTx/>
                <a:buNone/>
              </a:pPr>
              <a:r>
                <a:rPr lang="de-DE" sz="1800" dirty="0">
                  <a:latin typeface="Arial" panose="020B0604020202020204" pitchFamily="34" charset="0"/>
                  <a:cs typeface="Arial" panose="020B0604020202020204" pitchFamily="34" charset="0"/>
                </a:rPr>
                <a:t>Gut zu wissen</a:t>
              </a:r>
            </a:p>
          </p:txBody>
        </p:sp>
        <p:sp>
          <p:nvSpPr>
            <p:cNvPr id="34" name="Oval 33">
              <a:extLst>
                <a:ext uri="{FF2B5EF4-FFF2-40B4-BE49-F238E27FC236}">
                  <a16:creationId xmlns:a16="http://schemas.microsoft.com/office/drawing/2014/main" id="{4E3EE673-5504-60F2-91DD-159EC73FAAC6}"/>
                </a:ext>
              </a:extLst>
            </p:cNvPr>
            <p:cNvSpPr/>
            <p:nvPr userDrawn="1"/>
          </p:nvSpPr>
          <p:spPr>
            <a:xfrm>
              <a:off x="1485925" y="4649254"/>
              <a:ext cx="57549" cy="575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Oval 34">
              <a:extLst>
                <a:ext uri="{FF2B5EF4-FFF2-40B4-BE49-F238E27FC236}">
                  <a16:creationId xmlns:a16="http://schemas.microsoft.com/office/drawing/2014/main" id="{536B1C7E-7188-0125-9549-4C654FB94645}"/>
                </a:ext>
              </a:extLst>
            </p:cNvPr>
            <p:cNvSpPr/>
            <p:nvPr userDrawn="1"/>
          </p:nvSpPr>
          <p:spPr>
            <a:xfrm>
              <a:off x="1485924" y="4907988"/>
              <a:ext cx="57549" cy="575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Oval 35">
              <a:extLst>
                <a:ext uri="{FF2B5EF4-FFF2-40B4-BE49-F238E27FC236}">
                  <a16:creationId xmlns:a16="http://schemas.microsoft.com/office/drawing/2014/main" id="{0CD134FC-EA50-5945-F1FF-A3F7B3E39EC0}"/>
                </a:ext>
              </a:extLst>
            </p:cNvPr>
            <p:cNvSpPr/>
            <p:nvPr userDrawn="1"/>
          </p:nvSpPr>
          <p:spPr>
            <a:xfrm>
              <a:off x="1485924" y="5186144"/>
              <a:ext cx="57549" cy="575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7" name="Untertitel 2">
            <a:extLst>
              <a:ext uri="{FF2B5EF4-FFF2-40B4-BE49-F238E27FC236}">
                <a16:creationId xmlns:a16="http://schemas.microsoft.com/office/drawing/2014/main" id="{0DC5B254-F105-DD06-B108-A9E802972FD7}"/>
              </a:ext>
            </a:extLst>
          </p:cNvPr>
          <p:cNvSpPr txBox="1">
            <a:spLocks/>
          </p:cNvSpPr>
          <p:nvPr userDrawn="1"/>
        </p:nvSpPr>
        <p:spPr>
          <a:xfrm>
            <a:off x="767689" y="2507406"/>
            <a:ext cx="5131562" cy="312648"/>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de-DE" sz="1800" dirty="0">
                <a:latin typeface="Arial" panose="020B0604020202020204" pitchFamily="34" charset="0"/>
                <a:cs typeface="Arial" panose="020B0604020202020204" pitchFamily="34" charset="0"/>
              </a:rPr>
              <a:t>PDF-Auswertung:</a:t>
            </a:r>
          </a:p>
        </p:txBody>
      </p:sp>
      <p:sp>
        <p:nvSpPr>
          <p:cNvPr id="38" name="Untertitel 2">
            <a:extLst>
              <a:ext uri="{FF2B5EF4-FFF2-40B4-BE49-F238E27FC236}">
                <a16:creationId xmlns:a16="http://schemas.microsoft.com/office/drawing/2014/main" id="{EE1CFC76-9FA2-B675-51EE-0315E78D807E}"/>
              </a:ext>
            </a:extLst>
          </p:cNvPr>
          <p:cNvSpPr txBox="1">
            <a:spLocks/>
          </p:cNvSpPr>
          <p:nvPr userDrawn="1"/>
        </p:nvSpPr>
        <p:spPr>
          <a:xfrm>
            <a:off x="6496314" y="2507406"/>
            <a:ext cx="5131562" cy="312648"/>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de-DE" sz="1800" dirty="0">
                <a:latin typeface="Arial" panose="020B0604020202020204" pitchFamily="34" charset="0"/>
                <a:cs typeface="Arial" panose="020B0604020202020204" pitchFamily="34" charset="0"/>
              </a:rPr>
              <a:t>Besprecht die Fragen aus dem Auswertungsdokument zu:</a:t>
            </a:r>
          </a:p>
        </p:txBody>
      </p:sp>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Vergleich der Ergebnisse </a:t>
            </a:r>
            <a:endParaRPr lang="de-DE" sz="1800" b="1" dirty="0">
              <a:latin typeface="Arial" panose="020B0604020202020204" pitchFamily="34" charset="0"/>
              <a:cs typeface="Arial" panose="020B0604020202020204" pitchFamily="34" charset="0"/>
            </a:endParaRPr>
          </a:p>
        </p:txBody>
      </p:sp>
      <p:pic>
        <p:nvPicPr>
          <p:cNvPr id="23" name="Grafik 22">
            <a:extLst>
              <a:ext uri="{FF2B5EF4-FFF2-40B4-BE49-F238E27FC236}">
                <a16:creationId xmlns:a16="http://schemas.microsoft.com/office/drawing/2014/main" id="{C3E2494F-CEB6-FF94-8A08-3EEFAD30EAD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79425" y="155231"/>
            <a:ext cx="720000" cy="720000"/>
          </a:xfrm>
          <a:prstGeom prst="rect">
            <a:avLst/>
          </a:prstGeom>
        </p:spPr>
      </p:pic>
      <p:pic>
        <p:nvPicPr>
          <p:cNvPr id="2" name="Grafik 1">
            <a:extLst>
              <a:ext uri="{FF2B5EF4-FFF2-40B4-BE49-F238E27FC236}">
                <a16:creationId xmlns:a16="http://schemas.microsoft.com/office/drawing/2014/main" id="{E86EEA91-FB5D-C0CF-DEBE-0C071E7644A5}"/>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3522371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Analyse Seller">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B4734E5-1624-B6AC-A6A5-7CDAB943578B}"/>
              </a:ext>
            </a:extLst>
          </p:cNvPr>
          <p:cNvPicPr>
            <a:picLocks noChangeAspect="1"/>
          </p:cNvPicPr>
          <p:nvPr userDrawn="1"/>
        </p:nvPicPr>
        <p:blipFill>
          <a:blip r:embed="rId2">
            <a:alphaModFix amt="26000"/>
          </a:blip>
          <a:stretch>
            <a:fillRect/>
          </a:stretch>
        </p:blipFill>
        <p:spPr>
          <a:xfrm>
            <a:off x="2467" y="986894"/>
            <a:ext cx="12189533" cy="5871106"/>
          </a:xfrm>
          <a:prstGeom prst="rect">
            <a:avLst/>
          </a:prstGeom>
        </p:spPr>
      </p:pic>
      <p:grpSp>
        <p:nvGrpSpPr>
          <p:cNvPr id="3" name="Gruppieren 2">
            <a:extLst>
              <a:ext uri="{FF2B5EF4-FFF2-40B4-BE49-F238E27FC236}">
                <a16:creationId xmlns:a16="http://schemas.microsoft.com/office/drawing/2014/main" id="{9DA42652-D123-935B-1382-B12995B2F3D4}"/>
              </a:ext>
            </a:extLst>
          </p:cNvPr>
          <p:cNvGrpSpPr/>
          <p:nvPr userDrawn="1"/>
        </p:nvGrpSpPr>
        <p:grpSpPr>
          <a:xfrm>
            <a:off x="479425" y="2285627"/>
            <a:ext cx="5427924" cy="4002147"/>
            <a:chOff x="479425" y="2222935"/>
            <a:chExt cx="4805602" cy="3634939"/>
          </a:xfrm>
          <a:effectLst>
            <a:outerShdw blurRad="50800" dist="38100" dir="2700000" algn="tl" rotWithShape="0">
              <a:prstClr val="black">
                <a:alpha val="40000"/>
              </a:prstClr>
            </a:outerShdw>
          </a:effectLst>
        </p:grpSpPr>
        <p:sp>
          <p:nvSpPr>
            <p:cNvPr id="4" name="Abgerundetes Rechteck 3">
              <a:extLst>
                <a:ext uri="{FF2B5EF4-FFF2-40B4-BE49-F238E27FC236}">
                  <a16:creationId xmlns:a16="http://schemas.microsoft.com/office/drawing/2014/main" id="{B406D6D7-FC84-4CA1-B373-3FCB4F2A3DEB}"/>
                </a:ext>
              </a:extLst>
            </p:cNvPr>
            <p:cNvSpPr/>
            <p:nvPr/>
          </p:nvSpPr>
          <p:spPr>
            <a:xfrm>
              <a:off x="479425" y="2222935"/>
              <a:ext cx="82371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Abgerundetes Rechteck 4">
              <a:extLst>
                <a:ext uri="{FF2B5EF4-FFF2-40B4-BE49-F238E27FC236}">
                  <a16:creationId xmlns:a16="http://schemas.microsoft.com/office/drawing/2014/main" id="{5E9BFBE0-B160-D562-626A-1AECFBC35BE5}"/>
                </a:ext>
              </a:extLst>
            </p:cNvPr>
            <p:cNvSpPr/>
            <p:nvPr/>
          </p:nvSpPr>
          <p:spPr>
            <a:xfrm>
              <a:off x="4461311" y="2222935"/>
              <a:ext cx="82371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Abgerundetes Rechteck 5">
              <a:extLst>
                <a:ext uri="{FF2B5EF4-FFF2-40B4-BE49-F238E27FC236}">
                  <a16:creationId xmlns:a16="http://schemas.microsoft.com/office/drawing/2014/main" id="{87DFD2A4-7E4C-DCE0-E7E4-1862C6A6CAFC}"/>
                </a:ext>
              </a:extLst>
            </p:cNvPr>
            <p:cNvSpPr/>
            <p:nvPr/>
          </p:nvSpPr>
          <p:spPr>
            <a:xfrm>
              <a:off x="636023" y="2222935"/>
              <a:ext cx="448523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8" name="Gruppieren 7">
            <a:extLst>
              <a:ext uri="{FF2B5EF4-FFF2-40B4-BE49-F238E27FC236}">
                <a16:creationId xmlns:a16="http://schemas.microsoft.com/office/drawing/2014/main" id="{E26C97C1-0322-4A37-2E00-15999215CC3C}"/>
              </a:ext>
            </a:extLst>
          </p:cNvPr>
          <p:cNvGrpSpPr/>
          <p:nvPr userDrawn="1"/>
        </p:nvGrpSpPr>
        <p:grpSpPr>
          <a:xfrm>
            <a:off x="6201799" y="2285627"/>
            <a:ext cx="5427924" cy="4002147"/>
            <a:chOff x="479425" y="2222935"/>
            <a:chExt cx="4805602" cy="3634939"/>
          </a:xfrm>
          <a:effectLst>
            <a:outerShdw blurRad="50800" dist="38100" dir="2700000" algn="tl" rotWithShape="0">
              <a:prstClr val="black">
                <a:alpha val="40000"/>
              </a:prstClr>
            </a:outerShdw>
          </a:effectLst>
        </p:grpSpPr>
        <p:sp>
          <p:nvSpPr>
            <p:cNvPr id="9" name="Abgerundetes Rechteck 8">
              <a:extLst>
                <a:ext uri="{FF2B5EF4-FFF2-40B4-BE49-F238E27FC236}">
                  <a16:creationId xmlns:a16="http://schemas.microsoft.com/office/drawing/2014/main" id="{DA254E19-B73A-70F3-2EAA-0CF73DC55D6B}"/>
                </a:ext>
              </a:extLst>
            </p:cNvPr>
            <p:cNvSpPr/>
            <p:nvPr/>
          </p:nvSpPr>
          <p:spPr>
            <a:xfrm>
              <a:off x="479425" y="2222935"/>
              <a:ext cx="82371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Abgerundetes Rechteck 9">
              <a:extLst>
                <a:ext uri="{FF2B5EF4-FFF2-40B4-BE49-F238E27FC236}">
                  <a16:creationId xmlns:a16="http://schemas.microsoft.com/office/drawing/2014/main" id="{FF9C4B02-7500-406F-C33B-93C841E247ED}"/>
                </a:ext>
              </a:extLst>
            </p:cNvPr>
            <p:cNvSpPr/>
            <p:nvPr/>
          </p:nvSpPr>
          <p:spPr>
            <a:xfrm>
              <a:off x="4461311" y="2222935"/>
              <a:ext cx="82371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Abgerundetes Rechteck 11">
              <a:extLst>
                <a:ext uri="{FF2B5EF4-FFF2-40B4-BE49-F238E27FC236}">
                  <a16:creationId xmlns:a16="http://schemas.microsoft.com/office/drawing/2014/main" id="{84075D46-2417-B821-A6F4-D1651FBB1553}"/>
                </a:ext>
              </a:extLst>
            </p:cNvPr>
            <p:cNvSpPr/>
            <p:nvPr/>
          </p:nvSpPr>
          <p:spPr>
            <a:xfrm>
              <a:off x="636023" y="2222935"/>
              <a:ext cx="448523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3" name="Untertitel 2">
            <a:extLst>
              <a:ext uri="{FF2B5EF4-FFF2-40B4-BE49-F238E27FC236}">
                <a16:creationId xmlns:a16="http://schemas.microsoft.com/office/drawing/2014/main" id="{3F86EF29-66CC-A08E-E331-9FC3FCEFB76F}"/>
              </a:ext>
            </a:extLst>
          </p:cNvPr>
          <p:cNvSpPr txBox="1">
            <a:spLocks/>
          </p:cNvSpPr>
          <p:nvPr userDrawn="1"/>
        </p:nvSpPr>
        <p:spPr>
          <a:xfrm>
            <a:off x="767689" y="2938386"/>
            <a:ext cx="4954684" cy="1253529"/>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de-DE" sz="1800" dirty="0">
                <a:solidFill>
                  <a:prstClr val="black"/>
                </a:solidFill>
                <a:latin typeface="Arial" panose="020B0604020202020204" pitchFamily="34" charset="0"/>
                <a:cs typeface="Arial" panose="020B0604020202020204" pitchFamily="34" charset="0"/>
              </a:rPr>
              <a:t>Lest den Auszug aus der Stellungnahme des Deutschen Ethikrats zum Thema „Mensch und Maschine – Herausforderungen durch Künstliche Intelligenz“ (März 2023).</a:t>
            </a:r>
          </a:p>
        </p:txBody>
      </p:sp>
      <p:sp>
        <p:nvSpPr>
          <p:cNvPr id="15" name="Untertitel 2">
            <a:extLst>
              <a:ext uri="{FF2B5EF4-FFF2-40B4-BE49-F238E27FC236}">
                <a16:creationId xmlns:a16="http://schemas.microsoft.com/office/drawing/2014/main" id="{493315CF-B8EC-12D3-F28C-DB3E51463ACC}"/>
              </a:ext>
            </a:extLst>
          </p:cNvPr>
          <p:cNvSpPr txBox="1">
            <a:spLocks/>
          </p:cNvSpPr>
          <p:nvPr userDrawn="1"/>
        </p:nvSpPr>
        <p:spPr>
          <a:xfrm>
            <a:off x="6496314" y="2507406"/>
            <a:ext cx="4927997" cy="3545922"/>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sz="1500" dirty="0">
                <a:solidFill>
                  <a:prstClr val="black"/>
                </a:solidFill>
                <a:latin typeface="Arial" panose="020B0604020202020204" pitchFamily="34" charset="0"/>
                <a:cs typeface="Arial" panose="020B0604020202020204" pitchFamily="34" charset="0"/>
              </a:rPr>
              <a:t>Der Deutsche Ethikrat hat die gesetzliche Aufgabe, sich zu möglichen Folgen für Individuum und Gesellschaft im Hinblick auf bestimmte Forschungsfragen zu äußern. </a:t>
            </a:r>
          </a:p>
          <a:p>
            <a:pPr marL="0" indent="0">
              <a:lnSpc>
                <a:spcPct val="120000"/>
              </a:lnSpc>
              <a:buNone/>
            </a:pPr>
            <a:r>
              <a:rPr lang="de-DE" sz="1500" dirty="0">
                <a:solidFill>
                  <a:prstClr val="black"/>
                </a:solidFill>
                <a:latin typeface="Arial" panose="020B0604020202020204" pitchFamily="34" charset="0"/>
                <a:cs typeface="Arial" panose="020B0604020202020204" pitchFamily="34" charset="0"/>
              </a:rPr>
              <a:t>Der Deutsche Ethikrat hat 26 Mitglieder, die aus verschiedenen wissenschaftlichen Disziplinen stammen. Die Mitglieder des Deutschen Ethikrats dürfen kein politisches Amt auf Landes- oder Bundesebene innehaben. </a:t>
            </a:r>
          </a:p>
          <a:p>
            <a:pPr marL="0" indent="0">
              <a:lnSpc>
                <a:spcPct val="120000"/>
              </a:lnSpc>
              <a:buNone/>
            </a:pPr>
            <a:r>
              <a:rPr lang="de-DE" sz="1500" dirty="0">
                <a:solidFill>
                  <a:prstClr val="black"/>
                </a:solidFill>
                <a:latin typeface="Arial" panose="020B0604020202020204" pitchFamily="34" charset="0"/>
                <a:cs typeface="Arial" panose="020B0604020202020204" pitchFamily="34" charset="0"/>
              </a:rPr>
              <a:t>In einer Stellungnahme von März 2023 hat er sich zu </a:t>
            </a:r>
            <a:br>
              <a:rPr lang="de-DE" sz="1500" dirty="0">
                <a:solidFill>
                  <a:prstClr val="black"/>
                </a:solidFill>
                <a:latin typeface="Arial" panose="020B0604020202020204" pitchFamily="34" charset="0"/>
                <a:cs typeface="Arial" panose="020B0604020202020204" pitchFamily="34" charset="0"/>
              </a:rPr>
            </a:br>
            <a:r>
              <a:rPr lang="de-DE" sz="1500" dirty="0">
                <a:solidFill>
                  <a:prstClr val="black"/>
                </a:solidFill>
                <a:latin typeface="Arial" panose="020B0604020202020204" pitchFamily="34" charset="0"/>
                <a:cs typeface="Arial" panose="020B0604020202020204" pitchFamily="34" charset="0"/>
              </a:rPr>
              <a:t>den Auswirkungen, digitaler Technologien auf das menschliche Selbstverständnis und Miteinander </a:t>
            </a:r>
            <a:br>
              <a:rPr lang="de-DE" sz="1500" dirty="0">
                <a:solidFill>
                  <a:prstClr val="black"/>
                </a:solidFill>
                <a:latin typeface="Arial" panose="020B0604020202020204" pitchFamily="34" charset="0"/>
                <a:cs typeface="Arial" panose="020B0604020202020204" pitchFamily="34" charset="0"/>
              </a:rPr>
            </a:br>
            <a:r>
              <a:rPr lang="de-DE" sz="1500" dirty="0">
                <a:solidFill>
                  <a:prstClr val="black"/>
                </a:solidFill>
                <a:latin typeface="Arial" panose="020B0604020202020204" pitchFamily="34" charset="0"/>
                <a:cs typeface="Arial" panose="020B0604020202020204" pitchFamily="34" charset="0"/>
              </a:rPr>
              <a:t>geäußert. </a:t>
            </a:r>
          </a:p>
        </p:txBody>
      </p:sp>
      <p:sp>
        <p:nvSpPr>
          <p:cNvPr id="19" name="Abgerundetes Rechteck 18">
            <a:extLst>
              <a:ext uri="{FF2B5EF4-FFF2-40B4-BE49-F238E27FC236}">
                <a16:creationId xmlns:a16="http://schemas.microsoft.com/office/drawing/2014/main" id="{80BDB043-0044-92F5-687C-3EAE90EF617B}"/>
              </a:ext>
            </a:extLst>
          </p:cNvPr>
          <p:cNvSpPr/>
          <p:nvPr userDrawn="1"/>
        </p:nvSpPr>
        <p:spPr>
          <a:xfrm rot="5400000">
            <a:off x="5640318" y="-3915310"/>
            <a:ext cx="826666" cy="11148453"/>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Untertitel 2">
            <a:extLst>
              <a:ext uri="{FF2B5EF4-FFF2-40B4-BE49-F238E27FC236}">
                <a16:creationId xmlns:a16="http://schemas.microsoft.com/office/drawing/2014/main" id="{975E1373-F4AC-4663-BB84-FB1FD948EDAB}"/>
              </a:ext>
            </a:extLst>
          </p:cNvPr>
          <p:cNvSpPr txBox="1">
            <a:spLocks/>
          </p:cNvSpPr>
          <p:nvPr userDrawn="1"/>
        </p:nvSpPr>
        <p:spPr>
          <a:xfrm>
            <a:off x="873743" y="1371487"/>
            <a:ext cx="10444514" cy="565692"/>
          </a:xfrm>
          <a:prstGeom prst="rect">
            <a:avLst/>
          </a:prstGeom>
        </p:spPr>
        <p:txBody>
          <a:bodyPr lIns="0" t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latin typeface="Arial" panose="020B0604020202020204" pitchFamily="34" charset="0"/>
                <a:cs typeface="Arial" panose="020B0604020202020204" pitchFamily="34" charset="0"/>
              </a:rPr>
              <a:t>Wie gehen wir als Gesellschaft mit den Auswirkungen digitaler Technologien auf öffentliche Kommunikation und Meinungsbildung um? Wie äußern sich Expertinnen und Experten?</a:t>
            </a:r>
          </a:p>
        </p:txBody>
      </p:sp>
      <p:sp>
        <p:nvSpPr>
          <p:cNvPr id="25" name="Untertitel 2">
            <a:extLst>
              <a:ext uri="{FF2B5EF4-FFF2-40B4-BE49-F238E27FC236}">
                <a16:creationId xmlns:a16="http://schemas.microsoft.com/office/drawing/2014/main" id="{1FC48D8D-7F75-AD81-95C8-BA55BB570D53}"/>
              </a:ext>
            </a:extLst>
          </p:cNvPr>
          <p:cNvSpPr txBox="1">
            <a:spLocks/>
          </p:cNvSpPr>
          <p:nvPr userDrawn="1"/>
        </p:nvSpPr>
        <p:spPr>
          <a:xfrm>
            <a:off x="767689" y="2507406"/>
            <a:ext cx="5131562" cy="312648"/>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0000"/>
              </a:lnSpc>
              <a:buNone/>
            </a:pPr>
            <a:r>
              <a:rPr lang="de-DE" sz="1800" b="1" dirty="0">
                <a:solidFill>
                  <a:prstClr val="black"/>
                </a:solidFill>
                <a:latin typeface="Arial" panose="020B0604020202020204" pitchFamily="34" charset="0"/>
                <a:cs typeface="Arial" panose="020B0604020202020204" pitchFamily="34" charset="0"/>
              </a:rPr>
              <a:t>Scannt den QR-Code.</a:t>
            </a:r>
          </a:p>
        </p:txBody>
      </p:sp>
      <p:pic>
        <p:nvPicPr>
          <p:cNvPr id="26" name="Grafik 25" descr="Ein Bild, das Muster, weiß, monochrom enthält.&#10;&#10;Automatisch generierte Beschreibung">
            <a:extLst>
              <a:ext uri="{FF2B5EF4-FFF2-40B4-BE49-F238E27FC236}">
                <a16:creationId xmlns:a16="http://schemas.microsoft.com/office/drawing/2014/main" id="{4FBAE738-D879-E724-F95F-3636B218D1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4765" y="4280367"/>
            <a:ext cx="1683847" cy="1679191"/>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Zusatzaufgabe: Textarbeit</a:t>
            </a:r>
            <a:endParaRPr lang="de-DE" sz="1800" b="1" dirty="0">
              <a:latin typeface="Arial" panose="020B0604020202020204" pitchFamily="34" charset="0"/>
              <a:cs typeface="Arial" panose="020B0604020202020204" pitchFamily="34" charset="0"/>
            </a:endParaRPr>
          </a:p>
        </p:txBody>
      </p:sp>
      <p:pic>
        <p:nvPicPr>
          <p:cNvPr id="23" name="Grafik 22">
            <a:extLst>
              <a:ext uri="{FF2B5EF4-FFF2-40B4-BE49-F238E27FC236}">
                <a16:creationId xmlns:a16="http://schemas.microsoft.com/office/drawing/2014/main" id="{C3E2494F-CEB6-FF94-8A08-3EEFAD30EADE}"/>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479425" y="155231"/>
            <a:ext cx="720000" cy="720000"/>
          </a:xfrm>
          <a:prstGeom prst="rect">
            <a:avLst/>
          </a:prstGeom>
        </p:spPr>
      </p:pic>
      <p:sp>
        <p:nvSpPr>
          <p:cNvPr id="27" name="Untertitel 2">
            <a:extLst>
              <a:ext uri="{FF2B5EF4-FFF2-40B4-BE49-F238E27FC236}">
                <a16:creationId xmlns:a16="http://schemas.microsoft.com/office/drawing/2014/main" id="{905DDCB8-5CC4-7888-0FF9-05FE06A85933}"/>
              </a:ext>
            </a:extLst>
          </p:cNvPr>
          <p:cNvSpPr txBox="1">
            <a:spLocks/>
          </p:cNvSpPr>
          <p:nvPr userDrawn="1"/>
        </p:nvSpPr>
        <p:spPr>
          <a:xfrm>
            <a:off x="2539999" y="4270423"/>
            <a:ext cx="2909825" cy="548526"/>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de-DE" sz="1800" dirty="0">
                <a:solidFill>
                  <a:prstClr val="black"/>
                </a:solidFill>
                <a:latin typeface="Arial" panose="020B0604020202020204" pitchFamily="34" charset="0"/>
                <a:cs typeface="Arial" panose="020B0604020202020204" pitchFamily="34" charset="0"/>
              </a:rPr>
              <a:t>Bearbeitet die zugehörigen </a:t>
            </a:r>
            <a:br>
              <a:rPr lang="de-DE" sz="1800" dirty="0">
                <a:solidFill>
                  <a:prstClr val="black"/>
                </a:solidFill>
                <a:latin typeface="Arial" panose="020B0604020202020204" pitchFamily="34" charset="0"/>
                <a:cs typeface="Arial" panose="020B0604020202020204" pitchFamily="34" charset="0"/>
              </a:rPr>
            </a:br>
            <a:r>
              <a:rPr lang="de-DE" sz="1800" dirty="0">
                <a:solidFill>
                  <a:prstClr val="black"/>
                </a:solidFill>
                <a:latin typeface="Arial" panose="020B0604020202020204" pitchFamily="34" charset="0"/>
                <a:cs typeface="Arial" panose="020B0604020202020204" pitchFamily="34" charset="0"/>
              </a:rPr>
              <a:t>Aufgaben schriftlich.</a:t>
            </a:r>
          </a:p>
        </p:txBody>
      </p:sp>
      <p:pic>
        <p:nvPicPr>
          <p:cNvPr id="7" name="Grafik 6">
            <a:extLst>
              <a:ext uri="{FF2B5EF4-FFF2-40B4-BE49-F238E27FC236}">
                <a16:creationId xmlns:a16="http://schemas.microsoft.com/office/drawing/2014/main" id="{F5D89344-21B7-BB60-9688-CFAC449BF5C5}"/>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2287187265"/>
      </p:ext>
    </p:extLst>
  </p:cSld>
  <p:clrMapOvr>
    <a:masterClrMapping/>
  </p:clrMapOvr>
  <p:extLst>
    <p:ext uri="{DCECCB84-F9BA-43D5-87BE-67443E8EF086}">
      <p15:sldGuideLst xmlns:p15="http://schemas.microsoft.com/office/powerpoint/2012/main">
        <p15:guide id="1" orient="horz" pos="143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bschlussdiskuss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46C628B-AE20-C254-BBE4-39D98B2D613F}"/>
              </a:ext>
            </a:extLst>
          </p:cNvPr>
          <p:cNvPicPr>
            <a:picLocks noChangeAspect="1"/>
          </p:cNvPicPr>
          <p:nvPr userDrawn="1"/>
        </p:nvPicPr>
        <p:blipFill>
          <a:blip r:embed="rId2">
            <a:alphaModFix amt="26000"/>
          </a:blip>
          <a:stretch>
            <a:fillRect/>
          </a:stretch>
        </p:blipFill>
        <p:spPr>
          <a:xfrm>
            <a:off x="2467" y="986894"/>
            <a:ext cx="12189533" cy="5871106"/>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Abschlussdiskussion</a:t>
            </a:r>
          </a:p>
        </p:txBody>
      </p:sp>
      <p:pic>
        <p:nvPicPr>
          <p:cNvPr id="23" name="Grafik 22">
            <a:extLst>
              <a:ext uri="{FF2B5EF4-FFF2-40B4-BE49-F238E27FC236}">
                <a16:creationId xmlns:a16="http://schemas.microsoft.com/office/drawing/2014/main" id="{C3E2494F-CEB6-FF94-8A08-3EEFAD30EAD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79425" y="155231"/>
            <a:ext cx="720000" cy="720000"/>
          </a:xfrm>
          <a:prstGeom prst="rect">
            <a:avLst/>
          </a:prstGeom>
        </p:spPr>
      </p:pic>
      <p:sp>
        <p:nvSpPr>
          <p:cNvPr id="2" name="Abgerundetes Rechteck 1">
            <a:extLst>
              <a:ext uri="{FF2B5EF4-FFF2-40B4-BE49-F238E27FC236}">
                <a16:creationId xmlns:a16="http://schemas.microsoft.com/office/drawing/2014/main" id="{E01B7ACA-D4B3-6A03-05C3-34DE34BDD966}"/>
              </a:ext>
            </a:extLst>
          </p:cNvPr>
          <p:cNvSpPr/>
          <p:nvPr userDrawn="1"/>
        </p:nvSpPr>
        <p:spPr>
          <a:xfrm rot="5400000">
            <a:off x="5682667" y="-1873429"/>
            <a:ext cx="826666" cy="706469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Untertitel 2">
            <a:extLst>
              <a:ext uri="{FF2B5EF4-FFF2-40B4-BE49-F238E27FC236}">
                <a16:creationId xmlns:a16="http://schemas.microsoft.com/office/drawing/2014/main" id="{BE8A1F03-92F4-97B4-02FE-FBE1A0863215}"/>
              </a:ext>
            </a:extLst>
          </p:cNvPr>
          <p:cNvSpPr txBox="1">
            <a:spLocks/>
          </p:cNvSpPr>
          <p:nvPr userDrawn="1"/>
        </p:nvSpPr>
        <p:spPr>
          <a:xfrm>
            <a:off x="2886957" y="1371487"/>
            <a:ext cx="6418086" cy="565692"/>
          </a:xfrm>
          <a:prstGeom prst="rect">
            <a:avLst/>
          </a:prstGeom>
        </p:spPr>
        <p:txBody>
          <a:bodyPr lIns="0" t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latin typeface="Arial" panose="020B0604020202020204" pitchFamily="34" charset="0"/>
                <a:cs typeface="Arial" panose="020B0604020202020204" pitchFamily="34" charset="0"/>
              </a:rPr>
              <a:t>Welchen Einfluss hat die Personalisierung von Informationen in Social-Media-Angeboten auf die politische Meinungsbildung?</a:t>
            </a:r>
          </a:p>
        </p:txBody>
      </p:sp>
      <p:grpSp>
        <p:nvGrpSpPr>
          <p:cNvPr id="8" name="Gruppieren 7">
            <a:extLst>
              <a:ext uri="{FF2B5EF4-FFF2-40B4-BE49-F238E27FC236}">
                <a16:creationId xmlns:a16="http://schemas.microsoft.com/office/drawing/2014/main" id="{6CAF74B1-49D0-9C7F-BFE1-E54350E07D1E}"/>
              </a:ext>
            </a:extLst>
          </p:cNvPr>
          <p:cNvGrpSpPr/>
          <p:nvPr userDrawn="1"/>
        </p:nvGrpSpPr>
        <p:grpSpPr>
          <a:xfrm>
            <a:off x="479425" y="2285627"/>
            <a:ext cx="5427924" cy="4002147"/>
            <a:chOff x="479425" y="2222935"/>
            <a:chExt cx="4805602" cy="3634939"/>
          </a:xfrm>
          <a:effectLst>
            <a:outerShdw blurRad="50800" dist="38100" dir="2700000" algn="tl" rotWithShape="0">
              <a:prstClr val="black">
                <a:alpha val="40000"/>
              </a:prstClr>
            </a:outerShdw>
          </a:effectLst>
        </p:grpSpPr>
        <p:sp>
          <p:nvSpPr>
            <p:cNvPr id="9" name="Abgerundetes Rechteck 8">
              <a:extLst>
                <a:ext uri="{FF2B5EF4-FFF2-40B4-BE49-F238E27FC236}">
                  <a16:creationId xmlns:a16="http://schemas.microsoft.com/office/drawing/2014/main" id="{D1440459-B823-5AB8-1892-19DE37B7D212}"/>
                </a:ext>
              </a:extLst>
            </p:cNvPr>
            <p:cNvSpPr/>
            <p:nvPr/>
          </p:nvSpPr>
          <p:spPr>
            <a:xfrm>
              <a:off x="479425" y="2222935"/>
              <a:ext cx="82371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Abgerundetes Rechteck 9">
              <a:extLst>
                <a:ext uri="{FF2B5EF4-FFF2-40B4-BE49-F238E27FC236}">
                  <a16:creationId xmlns:a16="http://schemas.microsoft.com/office/drawing/2014/main" id="{5A30D66B-2EBA-C7B3-215F-6374BE62F973}"/>
                </a:ext>
              </a:extLst>
            </p:cNvPr>
            <p:cNvSpPr/>
            <p:nvPr/>
          </p:nvSpPr>
          <p:spPr>
            <a:xfrm>
              <a:off x="4461311" y="2222935"/>
              <a:ext cx="82371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Abgerundetes Rechteck 10">
              <a:extLst>
                <a:ext uri="{FF2B5EF4-FFF2-40B4-BE49-F238E27FC236}">
                  <a16:creationId xmlns:a16="http://schemas.microsoft.com/office/drawing/2014/main" id="{7866BF19-588C-4577-6730-8CADA9D4329B}"/>
                </a:ext>
              </a:extLst>
            </p:cNvPr>
            <p:cNvSpPr/>
            <p:nvPr/>
          </p:nvSpPr>
          <p:spPr>
            <a:xfrm>
              <a:off x="636023" y="2222935"/>
              <a:ext cx="448523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2" name="Untertitel 2">
            <a:extLst>
              <a:ext uri="{FF2B5EF4-FFF2-40B4-BE49-F238E27FC236}">
                <a16:creationId xmlns:a16="http://schemas.microsoft.com/office/drawing/2014/main" id="{735951BC-E2E1-6B22-2B51-FC94D94E2269}"/>
              </a:ext>
            </a:extLst>
          </p:cNvPr>
          <p:cNvSpPr txBox="1">
            <a:spLocks/>
          </p:cNvSpPr>
          <p:nvPr userDrawn="1"/>
        </p:nvSpPr>
        <p:spPr>
          <a:xfrm>
            <a:off x="768549" y="2507405"/>
            <a:ext cx="4953824" cy="312648"/>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accent2"/>
                </a:solidFill>
                <a:latin typeface="Arial" panose="020B0604020202020204" pitchFamily="34" charset="0"/>
                <a:cs typeface="Arial" panose="020B0604020202020204" pitchFamily="34" charset="0"/>
              </a:rPr>
              <a:t>Einen positiven Einfluss, weil …</a:t>
            </a:r>
          </a:p>
          <a:p>
            <a:pPr marL="0" indent="0">
              <a:lnSpc>
                <a:spcPct val="100000"/>
              </a:lnSpc>
              <a:spcBef>
                <a:spcPts val="300"/>
              </a:spcBef>
              <a:buNone/>
            </a:pPr>
            <a:endParaRPr lang="de-DE" sz="1800" dirty="0">
              <a:solidFill>
                <a:schemeClr val="accent2"/>
              </a:solidFill>
              <a:latin typeface="Arial" panose="020B0604020202020204" pitchFamily="34" charset="0"/>
              <a:cs typeface="Arial" panose="020B0604020202020204" pitchFamily="34" charset="0"/>
            </a:endParaRP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grpSp>
        <p:nvGrpSpPr>
          <p:cNvPr id="13" name="Gruppieren 12">
            <a:extLst>
              <a:ext uri="{FF2B5EF4-FFF2-40B4-BE49-F238E27FC236}">
                <a16:creationId xmlns:a16="http://schemas.microsoft.com/office/drawing/2014/main" id="{2372F65A-C938-C350-811D-8579214EEF6B}"/>
              </a:ext>
            </a:extLst>
          </p:cNvPr>
          <p:cNvGrpSpPr/>
          <p:nvPr userDrawn="1"/>
        </p:nvGrpSpPr>
        <p:grpSpPr>
          <a:xfrm>
            <a:off x="6201799" y="2285627"/>
            <a:ext cx="5427924" cy="4002147"/>
            <a:chOff x="479425" y="2222935"/>
            <a:chExt cx="4805602" cy="3634939"/>
          </a:xfrm>
          <a:effectLst>
            <a:outerShdw blurRad="50800" dist="38100" dir="2700000" algn="tl" rotWithShape="0">
              <a:prstClr val="black">
                <a:alpha val="40000"/>
              </a:prstClr>
            </a:outerShdw>
          </a:effectLst>
        </p:grpSpPr>
        <p:sp>
          <p:nvSpPr>
            <p:cNvPr id="25" name="Abgerundetes Rechteck 24">
              <a:extLst>
                <a:ext uri="{FF2B5EF4-FFF2-40B4-BE49-F238E27FC236}">
                  <a16:creationId xmlns:a16="http://schemas.microsoft.com/office/drawing/2014/main" id="{1F4F1F8D-0256-9C90-C5BF-878189C95CDD}"/>
                </a:ext>
              </a:extLst>
            </p:cNvPr>
            <p:cNvSpPr/>
            <p:nvPr/>
          </p:nvSpPr>
          <p:spPr>
            <a:xfrm>
              <a:off x="479425" y="2222935"/>
              <a:ext cx="82371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Abgerundetes Rechteck 25">
              <a:extLst>
                <a:ext uri="{FF2B5EF4-FFF2-40B4-BE49-F238E27FC236}">
                  <a16:creationId xmlns:a16="http://schemas.microsoft.com/office/drawing/2014/main" id="{6345D1FA-BD60-0A9B-45D7-B53C579D0654}"/>
                </a:ext>
              </a:extLst>
            </p:cNvPr>
            <p:cNvSpPr/>
            <p:nvPr/>
          </p:nvSpPr>
          <p:spPr>
            <a:xfrm>
              <a:off x="4461311" y="2222935"/>
              <a:ext cx="82371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Abgerundetes Rechteck 26">
              <a:extLst>
                <a:ext uri="{FF2B5EF4-FFF2-40B4-BE49-F238E27FC236}">
                  <a16:creationId xmlns:a16="http://schemas.microsoft.com/office/drawing/2014/main" id="{74CA81B1-DB9B-CA41-9BEB-BC5226D40871}"/>
                </a:ext>
              </a:extLst>
            </p:cNvPr>
            <p:cNvSpPr/>
            <p:nvPr/>
          </p:nvSpPr>
          <p:spPr>
            <a:xfrm>
              <a:off x="636023" y="2222935"/>
              <a:ext cx="4485236" cy="3634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8" name="Untertitel 2">
            <a:extLst>
              <a:ext uri="{FF2B5EF4-FFF2-40B4-BE49-F238E27FC236}">
                <a16:creationId xmlns:a16="http://schemas.microsoft.com/office/drawing/2014/main" id="{AB1FE191-7EBD-D1A8-7014-5A9C5B70FF5C}"/>
              </a:ext>
            </a:extLst>
          </p:cNvPr>
          <p:cNvSpPr txBox="1">
            <a:spLocks/>
          </p:cNvSpPr>
          <p:nvPr userDrawn="1"/>
        </p:nvSpPr>
        <p:spPr>
          <a:xfrm>
            <a:off x="6490923" y="2507405"/>
            <a:ext cx="4953824" cy="312648"/>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1800" dirty="0">
                <a:solidFill>
                  <a:schemeClr val="accent1"/>
                </a:solidFill>
                <a:latin typeface="Arial" panose="020B0604020202020204" pitchFamily="34" charset="0"/>
                <a:cs typeface="Arial" panose="020B0604020202020204" pitchFamily="34" charset="0"/>
              </a:rPr>
              <a:t>Einen negativen Einfluss, weil …</a:t>
            </a:r>
          </a:p>
          <a:p>
            <a:pPr marL="0" indent="0">
              <a:lnSpc>
                <a:spcPct val="100000"/>
              </a:lnSpc>
              <a:spcBef>
                <a:spcPts val="300"/>
              </a:spcBef>
              <a:buNone/>
            </a:pPr>
            <a:endParaRPr lang="de-DE" sz="1800" dirty="0">
              <a:solidFill>
                <a:schemeClr val="accent2"/>
              </a:solidFill>
              <a:latin typeface="Arial" panose="020B0604020202020204" pitchFamily="34" charset="0"/>
              <a:cs typeface="Arial" panose="020B0604020202020204" pitchFamily="34" charset="0"/>
            </a:endParaRPr>
          </a:p>
          <a:p>
            <a:pPr marL="0" indent="0">
              <a:lnSpc>
                <a:spcPct val="100000"/>
              </a:lnSpc>
              <a:spcBef>
                <a:spcPts val="300"/>
              </a:spcBef>
              <a:buNone/>
            </a:pPr>
            <a:endParaRPr lang="de-DE" sz="1800" dirty="0">
              <a:latin typeface="Arial" panose="020B0604020202020204" pitchFamily="34" charset="0"/>
              <a:cs typeface="Arial" panose="020B0604020202020204" pitchFamily="34" charset="0"/>
            </a:endParaRPr>
          </a:p>
        </p:txBody>
      </p:sp>
      <p:sp>
        <p:nvSpPr>
          <p:cNvPr id="29" name="Textplatzhalter 26">
            <a:extLst>
              <a:ext uri="{FF2B5EF4-FFF2-40B4-BE49-F238E27FC236}">
                <a16:creationId xmlns:a16="http://schemas.microsoft.com/office/drawing/2014/main" id="{B4E26D4D-5B0C-11AA-FC96-E6C90E4A5D22}"/>
              </a:ext>
            </a:extLst>
          </p:cNvPr>
          <p:cNvSpPr>
            <a:spLocks noGrp="1"/>
          </p:cNvSpPr>
          <p:nvPr>
            <p:ph type="body" sz="quarter" idx="10" hasCustomPrompt="1"/>
          </p:nvPr>
        </p:nvSpPr>
        <p:spPr>
          <a:xfrm>
            <a:off x="683827" y="2938247"/>
            <a:ext cx="5012422" cy="3210830"/>
          </a:xfrm>
          <a:prstGeom prst="rect">
            <a:avLst/>
          </a:prstGeom>
        </p:spPr>
        <p:txBody>
          <a:bodyPr/>
          <a:lstStyle>
            <a:lvl1pPr>
              <a:lnSpc>
                <a:spcPct val="100000"/>
              </a:lnSpc>
              <a:spcBef>
                <a:spcPts val="300"/>
              </a:spcBef>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de-DE" dirty="0"/>
              <a:t>Text durch Klicken hinzufügen</a:t>
            </a:r>
          </a:p>
          <a:p>
            <a:pPr lvl="0"/>
            <a:endParaRPr lang="de-DE" dirty="0"/>
          </a:p>
          <a:p>
            <a:pPr lvl="0"/>
            <a:endParaRPr lang="de-DE" dirty="0"/>
          </a:p>
        </p:txBody>
      </p:sp>
      <p:sp>
        <p:nvSpPr>
          <p:cNvPr id="30" name="Textplatzhalter 26">
            <a:extLst>
              <a:ext uri="{FF2B5EF4-FFF2-40B4-BE49-F238E27FC236}">
                <a16:creationId xmlns:a16="http://schemas.microsoft.com/office/drawing/2014/main" id="{34665CDE-1FB4-CB87-F805-11D60F781D98}"/>
              </a:ext>
            </a:extLst>
          </p:cNvPr>
          <p:cNvSpPr>
            <a:spLocks noGrp="1"/>
          </p:cNvSpPr>
          <p:nvPr>
            <p:ph type="body" sz="quarter" idx="11" hasCustomPrompt="1"/>
          </p:nvPr>
        </p:nvSpPr>
        <p:spPr>
          <a:xfrm>
            <a:off x="6411890" y="2938247"/>
            <a:ext cx="5012422" cy="3210830"/>
          </a:xfrm>
          <a:prstGeom prst="rect">
            <a:avLst/>
          </a:prstGeom>
        </p:spPr>
        <p:txBody>
          <a:bodyPr/>
          <a:lstStyle>
            <a:lvl1pPr>
              <a:lnSpc>
                <a:spcPct val="100000"/>
              </a:lnSpc>
              <a:spcBef>
                <a:spcPts val="300"/>
              </a:spcBef>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de-DE" dirty="0"/>
              <a:t>Text durch Klicken hinzufügen</a:t>
            </a:r>
          </a:p>
          <a:p>
            <a:pPr lvl="0"/>
            <a:endParaRPr lang="de-DE" dirty="0"/>
          </a:p>
          <a:p>
            <a:pPr lvl="0"/>
            <a:endParaRPr lang="de-DE" dirty="0"/>
          </a:p>
        </p:txBody>
      </p:sp>
      <p:pic>
        <p:nvPicPr>
          <p:cNvPr id="3" name="Grafik 2">
            <a:extLst>
              <a:ext uri="{FF2B5EF4-FFF2-40B4-BE49-F238E27FC236}">
                <a16:creationId xmlns:a16="http://schemas.microsoft.com/office/drawing/2014/main" id="{AD029F42-C9D6-72D1-24DB-B49747D7FE33}"/>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333199699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schlussdiskussion_Lösung01">
    <p:spTree>
      <p:nvGrpSpPr>
        <p:cNvPr id="1" name=""/>
        <p:cNvGrpSpPr/>
        <p:nvPr/>
      </p:nvGrpSpPr>
      <p:grpSpPr>
        <a:xfrm>
          <a:off x="0" y="0"/>
          <a:ext cx="0" cy="0"/>
          <a:chOff x="0" y="0"/>
          <a:chExt cx="0" cy="0"/>
        </a:xfrm>
      </p:grpSpPr>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Abschlussdiskussion</a:t>
            </a:r>
          </a:p>
        </p:txBody>
      </p:sp>
      <p:pic>
        <p:nvPicPr>
          <p:cNvPr id="23" name="Grafik 22">
            <a:extLst>
              <a:ext uri="{FF2B5EF4-FFF2-40B4-BE49-F238E27FC236}">
                <a16:creationId xmlns:a16="http://schemas.microsoft.com/office/drawing/2014/main" id="{C3E2494F-CEB6-FF94-8A08-3EEFAD30EAD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79425" y="155231"/>
            <a:ext cx="720000" cy="720000"/>
          </a:xfrm>
          <a:prstGeom prst="rect">
            <a:avLst/>
          </a:prstGeom>
        </p:spPr>
      </p:pic>
      <p:sp>
        <p:nvSpPr>
          <p:cNvPr id="3" name="Untertitel 2">
            <a:extLst>
              <a:ext uri="{FF2B5EF4-FFF2-40B4-BE49-F238E27FC236}">
                <a16:creationId xmlns:a16="http://schemas.microsoft.com/office/drawing/2014/main" id="{8894BC62-1D93-692E-FD19-2ED4CBF19EFC}"/>
              </a:ext>
            </a:extLst>
          </p:cNvPr>
          <p:cNvSpPr txBox="1">
            <a:spLocks/>
          </p:cNvSpPr>
          <p:nvPr userDrawn="1"/>
        </p:nvSpPr>
        <p:spPr>
          <a:xfrm>
            <a:off x="491708" y="1828668"/>
            <a:ext cx="5531037" cy="1234451"/>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de-DE" sz="1400" b="1" dirty="0">
                <a:solidFill>
                  <a:schemeClr val="accent2"/>
                </a:solidFill>
                <a:latin typeface="Arial" panose="020B0604020202020204" pitchFamily="34" charset="0"/>
                <a:cs typeface="Arial" panose="020B0604020202020204" pitchFamily="34" charset="0"/>
              </a:rPr>
              <a:t>… für mich relevante und interessante Informationen vorausgewählt werden. </a:t>
            </a:r>
          </a:p>
          <a:p>
            <a:pPr marL="0" lvl="0" indent="0">
              <a:lnSpc>
                <a:spcPct val="100000"/>
              </a:lnSpc>
              <a:spcBef>
                <a:spcPts val="0"/>
              </a:spcBef>
              <a:buNone/>
            </a:pPr>
            <a:r>
              <a:rPr lang="de-DE" sz="1100" dirty="0">
                <a:solidFill>
                  <a:prstClr val="black"/>
                </a:solidFill>
                <a:latin typeface="Arial" panose="020B0604020202020204" pitchFamily="34" charset="0"/>
                <a:cs typeface="Arial" panose="020B0604020202020204" pitchFamily="34" charset="0"/>
              </a:rPr>
              <a:t>Durch Personalisierung wird die Masse an Informationen so vorgefiltert, dass ich größtenteils nur noch solche Informationen sehe, die mich interessieren. Auch muss ich so weniger nach für mich relevanten Informationen suchen. Das ist bequem und ich spare dadurch Zeit.</a:t>
            </a:r>
          </a:p>
        </p:txBody>
      </p:sp>
      <p:sp>
        <p:nvSpPr>
          <p:cNvPr id="4" name="Untertitel 2">
            <a:extLst>
              <a:ext uri="{FF2B5EF4-FFF2-40B4-BE49-F238E27FC236}">
                <a16:creationId xmlns:a16="http://schemas.microsoft.com/office/drawing/2014/main" id="{F0DAF7AD-041C-83BD-7943-FE0653E15693}"/>
              </a:ext>
            </a:extLst>
          </p:cNvPr>
          <p:cNvSpPr txBox="1">
            <a:spLocks/>
          </p:cNvSpPr>
          <p:nvPr userDrawn="1"/>
        </p:nvSpPr>
        <p:spPr>
          <a:xfrm>
            <a:off x="6284549" y="1828668"/>
            <a:ext cx="5535975" cy="1617509"/>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de-DE" sz="1400" b="1" dirty="0">
                <a:solidFill>
                  <a:schemeClr val="accent2"/>
                </a:solidFill>
                <a:latin typeface="Arial" panose="020B0604020202020204" pitchFamily="34" charset="0"/>
                <a:cs typeface="Arial" panose="020B0604020202020204" pitchFamily="34" charset="0"/>
              </a:rPr>
              <a:t>… es vor allem junge Menschen bei der Meinungsbildung unterstützen kann.</a:t>
            </a:r>
          </a:p>
          <a:p>
            <a:pPr marL="0" lvl="0" indent="0">
              <a:lnSpc>
                <a:spcPct val="100000"/>
              </a:lnSpc>
              <a:spcBef>
                <a:spcPts val="0"/>
              </a:spcBef>
              <a:buNone/>
            </a:pPr>
            <a:r>
              <a:rPr lang="de-DE" sz="1100" dirty="0">
                <a:solidFill>
                  <a:prstClr val="black"/>
                </a:solidFill>
                <a:latin typeface="Arial" panose="020B0604020202020204" pitchFamily="34" charset="0"/>
                <a:cs typeface="Arial" panose="020B0604020202020204" pitchFamily="34" charset="0"/>
              </a:rPr>
              <a:t>Wenn die personalisierten Informationen meinen Interessen und Überzeugungen entsprechen und passgenau für mich aufbereitet sind, fühle ich mich eher angesprochen als bei Medienangeboten, die sich z. B. an eine ältere Zielgruppe richten. Das motiviert mich, mich mit diesen Themenfeldern und Standpunkten intensiv zu befassen und dadurch eine eigenständige (politische) Meinung zu entwickeln.</a:t>
            </a:r>
          </a:p>
        </p:txBody>
      </p:sp>
      <p:sp>
        <p:nvSpPr>
          <p:cNvPr id="5" name="Untertitel 2">
            <a:extLst>
              <a:ext uri="{FF2B5EF4-FFF2-40B4-BE49-F238E27FC236}">
                <a16:creationId xmlns:a16="http://schemas.microsoft.com/office/drawing/2014/main" id="{53D1721F-182E-6385-291A-368C640621DB}"/>
              </a:ext>
            </a:extLst>
          </p:cNvPr>
          <p:cNvSpPr txBox="1">
            <a:spLocks/>
          </p:cNvSpPr>
          <p:nvPr userDrawn="1"/>
        </p:nvSpPr>
        <p:spPr>
          <a:xfrm>
            <a:off x="491709" y="3111533"/>
            <a:ext cx="5415744" cy="1213306"/>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de-DE" sz="1400" b="1" dirty="0">
                <a:solidFill>
                  <a:schemeClr val="accent2"/>
                </a:solidFill>
                <a:latin typeface="Arial" panose="020B0604020202020204" pitchFamily="34" charset="0"/>
                <a:cs typeface="Arial" panose="020B0604020202020204" pitchFamily="34" charset="0"/>
              </a:rPr>
              <a:t>… die personalisierten Informationen für alle zugänglich und kostenlos sind. </a:t>
            </a:r>
          </a:p>
          <a:p>
            <a:pPr marL="0" lvl="0" indent="0">
              <a:lnSpc>
                <a:spcPct val="100000"/>
              </a:lnSpc>
              <a:spcBef>
                <a:spcPts val="0"/>
              </a:spcBef>
              <a:buNone/>
            </a:pPr>
            <a:r>
              <a:rPr lang="de-DE" sz="1100" dirty="0">
                <a:solidFill>
                  <a:prstClr val="black"/>
                </a:solidFill>
                <a:latin typeface="Arial" panose="020B0604020202020204" pitchFamily="34" charset="0"/>
                <a:cs typeface="Arial" panose="020B0604020202020204" pitchFamily="34" charset="0"/>
              </a:rPr>
              <a:t>Die Nutzung von Social-Media-Angeboten ist kostenlos und es müssen keine teuren Abos für Medienangebote abgeschlossen werden. Da inzwischen fast jede Person ein digitales Endgerät besitzt, ist nahezu niemandem der Zugang zu Informationen verwehrt. Im Grunde reicht die Anmeldung bei einem Social-Media-Angebot aus, um eine Vielzahl an Informationen zu erhalten – v. a. auch solche, die direkt auf die persönlichen Interessen zugeschnitten </a:t>
            </a:r>
            <a:r>
              <a:rPr lang="de-DE" sz="1200" dirty="0">
                <a:solidFill>
                  <a:prstClr val="black"/>
                </a:solidFill>
                <a:latin typeface="Arial" panose="020B0604020202020204" pitchFamily="34" charset="0"/>
                <a:cs typeface="Arial" panose="020B0604020202020204" pitchFamily="34" charset="0"/>
              </a:rPr>
              <a:t>sind. </a:t>
            </a:r>
          </a:p>
        </p:txBody>
      </p:sp>
      <p:sp>
        <p:nvSpPr>
          <p:cNvPr id="14" name="Untertitel 2">
            <a:extLst>
              <a:ext uri="{FF2B5EF4-FFF2-40B4-BE49-F238E27FC236}">
                <a16:creationId xmlns:a16="http://schemas.microsoft.com/office/drawing/2014/main" id="{DE1C359D-5600-66D3-1098-D1DBDF193D70}"/>
              </a:ext>
            </a:extLst>
          </p:cNvPr>
          <p:cNvSpPr txBox="1">
            <a:spLocks/>
          </p:cNvSpPr>
          <p:nvPr userDrawn="1"/>
        </p:nvSpPr>
        <p:spPr>
          <a:xfrm>
            <a:off x="6284156" y="3283865"/>
            <a:ext cx="5552054" cy="1292752"/>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de-DE" sz="1400" b="1" dirty="0">
                <a:solidFill>
                  <a:schemeClr val="accent2"/>
                </a:solidFill>
                <a:latin typeface="Arial" panose="020B0604020202020204" pitchFamily="34" charset="0"/>
                <a:cs typeface="Arial" panose="020B0604020202020204" pitchFamily="34" charset="0"/>
              </a:rPr>
              <a:t>… so die Vernetzung mit Gleichgesinnten leichter wird. </a:t>
            </a:r>
          </a:p>
          <a:p>
            <a:pPr marL="0" lvl="0" indent="0">
              <a:lnSpc>
                <a:spcPct val="100000"/>
              </a:lnSpc>
              <a:spcBef>
                <a:spcPts val="0"/>
              </a:spcBef>
              <a:buNone/>
            </a:pPr>
            <a:r>
              <a:rPr lang="de-DE" sz="1100" dirty="0">
                <a:solidFill>
                  <a:prstClr val="black"/>
                </a:solidFill>
                <a:latin typeface="Arial" panose="020B0604020202020204" pitchFamily="34" charset="0"/>
                <a:cs typeface="Arial" panose="020B0604020202020204" pitchFamily="34" charset="0"/>
              </a:rPr>
              <a:t>Werden mir Informationen angezeigt, die meinen Interessen entsprechen, bekomme </a:t>
            </a:r>
            <a:br>
              <a:rPr lang="de-DE" sz="1100" dirty="0">
                <a:solidFill>
                  <a:prstClr val="black"/>
                </a:solidFill>
                <a:latin typeface="Arial" panose="020B0604020202020204" pitchFamily="34" charset="0"/>
                <a:cs typeface="Arial" panose="020B0604020202020204" pitchFamily="34" charset="0"/>
              </a:rPr>
            </a:br>
            <a:r>
              <a:rPr lang="de-DE" sz="1100" dirty="0">
                <a:solidFill>
                  <a:prstClr val="black"/>
                </a:solidFill>
                <a:latin typeface="Arial" panose="020B0604020202020204" pitchFamily="34" charset="0"/>
                <a:cs typeface="Arial" panose="020B0604020202020204" pitchFamily="34" charset="0"/>
              </a:rPr>
              <a:t>ich dadurch unter Umständen auch Informationen über Personen oder gesellschaftliche Gruppen, die die gleichen Interessen wie ich verfolgen. </a:t>
            </a:r>
          </a:p>
          <a:p>
            <a:pPr marL="0" lvl="0" indent="0">
              <a:lnSpc>
                <a:spcPct val="100000"/>
              </a:lnSpc>
              <a:spcBef>
                <a:spcPts val="600"/>
              </a:spcBef>
              <a:buNone/>
            </a:pPr>
            <a:r>
              <a:rPr lang="de-DE" sz="1100" dirty="0">
                <a:solidFill>
                  <a:prstClr val="black"/>
                </a:solidFill>
                <a:latin typeface="Arial" panose="020B0604020202020204" pitchFamily="34" charset="0"/>
                <a:cs typeface="Arial" panose="020B0604020202020204" pitchFamily="34" charset="0"/>
              </a:rPr>
              <a:t>Das kann mich z. B. motivieren, mich zu vernetzen und gesellschaftlich zu engagieren. Das stärkt die gesellschaftliche Partizipation von Bürgerinnen und Bürgern und macht </a:t>
            </a:r>
            <a:br>
              <a:rPr lang="de-DE" sz="1100" dirty="0">
                <a:solidFill>
                  <a:prstClr val="black"/>
                </a:solidFill>
                <a:latin typeface="Arial" panose="020B0604020202020204" pitchFamily="34" charset="0"/>
                <a:cs typeface="Arial" panose="020B0604020202020204" pitchFamily="34" charset="0"/>
              </a:rPr>
            </a:br>
            <a:r>
              <a:rPr lang="de-DE" sz="1100" dirty="0">
                <a:solidFill>
                  <a:prstClr val="black"/>
                </a:solidFill>
                <a:latin typeface="Arial" panose="020B0604020202020204" pitchFamily="34" charset="0"/>
                <a:cs typeface="Arial" panose="020B0604020202020204" pitchFamily="34" charset="0"/>
              </a:rPr>
              <a:t>z. B. auch möglich, dass sich marginalisierte Personen mit anderen zusammen-schließen und sich so im gesellschaftlichen Diskurs Gehör verschaffen.</a:t>
            </a:r>
          </a:p>
          <a:p>
            <a:pPr marL="0" indent="0">
              <a:lnSpc>
                <a:spcPct val="100000"/>
              </a:lnSpc>
              <a:spcBef>
                <a:spcPts val="300"/>
              </a:spcBef>
              <a:spcAft>
                <a:spcPts val="300"/>
              </a:spcAft>
              <a:buNone/>
            </a:pPr>
            <a:endParaRPr lang="de-DE" sz="1600" dirty="0">
              <a:solidFill>
                <a:prstClr val="black"/>
              </a:solidFill>
              <a:latin typeface="Arial" panose="020B0604020202020204" pitchFamily="34" charset="0"/>
              <a:cs typeface="Arial" panose="020B0604020202020204" pitchFamily="34" charset="0"/>
            </a:endParaRPr>
          </a:p>
        </p:txBody>
      </p:sp>
      <p:sp>
        <p:nvSpPr>
          <p:cNvPr id="15" name="Untertitel 2">
            <a:extLst>
              <a:ext uri="{FF2B5EF4-FFF2-40B4-BE49-F238E27FC236}">
                <a16:creationId xmlns:a16="http://schemas.microsoft.com/office/drawing/2014/main" id="{CA393D48-1276-D055-FF84-D57C30670F22}"/>
              </a:ext>
            </a:extLst>
          </p:cNvPr>
          <p:cNvSpPr txBox="1">
            <a:spLocks/>
          </p:cNvSpPr>
          <p:nvPr userDrawn="1"/>
        </p:nvSpPr>
        <p:spPr>
          <a:xfrm>
            <a:off x="517082" y="4763814"/>
            <a:ext cx="5505663" cy="138526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de-DE" sz="1400" b="1" dirty="0">
                <a:solidFill>
                  <a:schemeClr val="accent2"/>
                </a:solidFill>
                <a:latin typeface="Arial" panose="020B0604020202020204" pitchFamily="34" charset="0"/>
                <a:cs typeface="Arial" panose="020B0604020202020204" pitchFamily="34" charset="0"/>
              </a:rPr>
              <a:t>… es die Sichtbarkeit von politisch aktiven Personen </a:t>
            </a:r>
            <a:br>
              <a:rPr lang="de-DE" sz="1400" b="1" dirty="0">
                <a:solidFill>
                  <a:schemeClr val="accent2"/>
                </a:solidFill>
                <a:latin typeface="Arial" panose="020B0604020202020204" pitchFamily="34" charset="0"/>
                <a:cs typeface="Arial" panose="020B0604020202020204" pitchFamily="34" charset="0"/>
              </a:rPr>
            </a:br>
            <a:r>
              <a:rPr lang="de-DE" sz="1400" b="1" dirty="0">
                <a:solidFill>
                  <a:schemeClr val="accent2"/>
                </a:solidFill>
                <a:latin typeface="Arial" panose="020B0604020202020204" pitchFamily="34" charset="0"/>
                <a:cs typeface="Arial" panose="020B0604020202020204" pitchFamily="34" charset="0"/>
              </a:rPr>
              <a:t>erhöhen kann. </a:t>
            </a:r>
          </a:p>
          <a:p>
            <a:pPr marL="0" indent="0">
              <a:lnSpc>
                <a:spcPct val="100000"/>
              </a:lnSpc>
              <a:spcBef>
                <a:spcPts val="300"/>
              </a:spcBef>
              <a:spcAft>
                <a:spcPts val="300"/>
              </a:spcAft>
              <a:buNone/>
            </a:pPr>
            <a:r>
              <a:rPr lang="de-DE" sz="1100" dirty="0">
                <a:solidFill>
                  <a:prstClr val="black"/>
                </a:solidFill>
                <a:latin typeface="Arial" panose="020B0604020202020204" pitchFamily="34" charset="0"/>
                <a:cs typeface="Arial" panose="020B0604020202020204" pitchFamily="34" charset="0"/>
              </a:rPr>
              <a:t>Im kommunalen Bereich könnte die Personalisierung von Informationen dazu führen, dass nicht nur etablierte Politikerinnen und Politiker politische Schwerpunkte setzen können, sondern auch einzelne Bürgerinnen und Bürger. Dadurch werden sie und ihre Interessen, die sich mit meinen decken, für mich sichtbarer.</a:t>
            </a:r>
          </a:p>
        </p:txBody>
      </p:sp>
      <p:sp>
        <p:nvSpPr>
          <p:cNvPr id="22" name="Untertitel 2">
            <a:extLst>
              <a:ext uri="{FF2B5EF4-FFF2-40B4-BE49-F238E27FC236}">
                <a16:creationId xmlns:a16="http://schemas.microsoft.com/office/drawing/2014/main" id="{FEC6D968-3A5C-E40C-5313-B47B5916A1E9}"/>
              </a:ext>
            </a:extLst>
          </p:cNvPr>
          <p:cNvSpPr txBox="1">
            <a:spLocks/>
          </p:cNvSpPr>
          <p:nvPr userDrawn="1"/>
        </p:nvSpPr>
        <p:spPr>
          <a:xfrm>
            <a:off x="491708" y="1013017"/>
            <a:ext cx="11328817" cy="565692"/>
          </a:xfrm>
          <a:prstGeom prst="rect">
            <a:avLst/>
          </a:prstGeom>
        </p:spPr>
        <p:txBody>
          <a:bodyPr lIns="0" t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
              </a:spcBef>
              <a:buNone/>
            </a:pPr>
            <a:r>
              <a:rPr lang="de-DE" sz="1800" dirty="0">
                <a:latin typeface="Arial" panose="020B0604020202020204" pitchFamily="34" charset="0"/>
                <a:cs typeface="Arial" panose="020B0604020202020204" pitchFamily="34" charset="0"/>
              </a:rPr>
              <a:t>Welchen Einfluss hat die Personalisierung von Informationen in Social-Media-Angeboten auf die politische Meinungsbildung? </a:t>
            </a:r>
            <a:r>
              <a:rPr lang="de-DE" sz="1800" dirty="0">
                <a:solidFill>
                  <a:schemeClr val="accent2"/>
                </a:solidFill>
                <a:latin typeface="Arial" panose="020B0604020202020204" pitchFamily="34" charset="0"/>
                <a:cs typeface="Arial" panose="020B0604020202020204" pitchFamily="34" charset="0"/>
              </a:rPr>
              <a:t>Einen positiven Einfluss, weil …</a:t>
            </a:r>
          </a:p>
        </p:txBody>
      </p:sp>
      <p:pic>
        <p:nvPicPr>
          <p:cNvPr id="2" name="Grafik 1">
            <a:extLst>
              <a:ext uri="{FF2B5EF4-FFF2-40B4-BE49-F238E27FC236}">
                <a16:creationId xmlns:a16="http://schemas.microsoft.com/office/drawing/2014/main" id="{0492716A-7374-F800-75E7-B5E9E456DBF9}"/>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1507135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bschlussdiskussion_Lösung02">
    <p:spTree>
      <p:nvGrpSpPr>
        <p:cNvPr id="1" name=""/>
        <p:cNvGrpSpPr/>
        <p:nvPr/>
      </p:nvGrpSpPr>
      <p:grpSpPr>
        <a:xfrm>
          <a:off x="0" y="0"/>
          <a:ext cx="0" cy="0"/>
          <a:chOff x="0" y="0"/>
          <a:chExt cx="0" cy="0"/>
        </a:xfrm>
      </p:grpSpPr>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Abschlussdiskussion</a:t>
            </a:r>
          </a:p>
        </p:txBody>
      </p:sp>
      <p:pic>
        <p:nvPicPr>
          <p:cNvPr id="23" name="Grafik 22">
            <a:extLst>
              <a:ext uri="{FF2B5EF4-FFF2-40B4-BE49-F238E27FC236}">
                <a16:creationId xmlns:a16="http://schemas.microsoft.com/office/drawing/2014/main" id="{C3E2494F-CEB6-FF94-8A08-3EEFAD30EAD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79425" y="155231"/>
            <a:ext cx="720000" cy="720000"/>
          </a:xfrm>
          <a:prstGeom prst="rect">
            <a:avLst/>
          </a:prstGeom>
        </p:spPr>
      </p:pic>
      <p:sp>
        <p:nvSpPr>
          <p:cNvPr id="2" name="Untertitel 2">
            <a:extLst>
              <a:ext uri="{FF2B5EF4-FFF2-40B4-BE49-F238E27FC236}">
                <a16:creationId xmlns:a16="http://schemas.microsoft.com/office/drawing/2014/main" id="{8BB9A349-1792-E1F2-895D-9525512AF119}"/>
              </a:ext>
            </a:extLst>
          </p:cNvPr>
          <p:cNvSpPr txBox="1">
            <a:spLocks/>
          </p:cNvSpPr>
          <p:nvPr userDrawn="1"/>
        </p:nvSpPr>
        <p:spPr>
          <a:xfrm>
            <a:off x="471443" y="1828667"/>
            <a:ext cx="5415746" cy="1234451"/>
          </a:xfrm>
          <a:prstGeom prst="rect">
            <a:avLst/>
          </a:prstGeom>
          <a:ln>
            <a:noFill/>
          </a:ln>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de-DE" sz="1400" b="1" dirty="0">
                <a:solidFill>
                  <a:srgbClr val="004573"/>
                </a:solidFill>
                <a:latin typeface="Arial" panose="020B0604020202020204" pitchFamily="34" charset="0"/>
                <a:cs typeface="Arial" panose="020B0604020202020204" pitchFamily="34" charset="0"/>
              </a:rPr>
              <a:t>… sie ein Gefühl von Informiertheit vermittelt, das eigentlich unbegründet ist.</a:t>
            </a:r>
          </a:p>
          <a:p>
            <a:pPr marL="0" indent="0">
              <a:lnSpc>
                <a:spcPct val="100000"/>
              </a:lnSpc>
              <a:spcBef>
                <a:spcPts val="0"/>
              </a:spcBef>
              <a:spcAft>
                <a:spcPts val="300"/>
              </a:spcAft>
              <a:buNone/>
            </a:pPr>
            <a:r>
              <a:rPr lang="de-DE" sz="1100" dirty="0">
                <a:solidFill>
                  <a:prstClr val="black"/>
                </a:solidFill>
                <a:latin typeface="Arial" panose="020B0604020202020204" pitchFamily="34" charset="0"/>
                <a:cs typeface="Arial" panose="020B0604020202020204" pitchFamily="34" charset="0"/>
              </a:rPr>
              <a:t>Personalisierte Informationen können bei mir den Eindruck erwecken, dass ich mich breit und umfassend informiert habe, obwohl mir vorgefilterte Informationen angezeigt wurden. Das heißt, mir wird möglichweise nur ein gewisses Spektrum an Themen, Perspektiven und Meinungen angezeigt und weitere gesellschaftlich relevante Informationen erscheinen nicht in meinem Feed. </a:t>
            </a:r>
          </a:p>
          <a:p>
            <a:pPr marL="0" indent="0">
              <a:lnSpc>
                <a:spcPct val="100000"/>
              </a:lnSpc>
              <a:spcBef>
                <a:spcPts val="300"/>
              </a:spcBef>
              <a:spcAft>
                <a:spcPts val="300"/>
              </a:spcAft>
              <a:buNone/>
            </a:pPr>
            <a:r>
              <a:rPr lang="de-DE" sz="1100" dirty="0">
                <a:solidFill>
                  <a:prstClr val="black"/>
                </a:solidFill>
                <a:latin typeface="Arial" panose="020B0604020202020204" pitchFamily="34" charset="0"/>
                <a:cs typeface="Arial" panose="020B0604020202020204" pitchFamily="34" charset="0"/>
              </a:rPr>
              <a:t>So kann es passieren, dass sich mein Informationshorizont mit der Zeit immer weiter verengt. Stehen immer die gleichen Themen im Vordergrund, kann es auch weniger Raum für Abwechslung und die Entdeckung neuer (spannender) Inhalte geben und die Eintönigkeit unterstützt das trügerische Gefühl von Informiertheit.</a:t>
            </a:r>
          </a:p>
        </p:txBody>
      </p:sp>
      <p:sp>
        <p:nvSpPr>
          <p:cNvPr id="6" name="Untertitel 2">
            <a:extLst>
              <a:ext uri="{FF2B5EF4-FFF2-40B4-BE49-F238E27FC236}">
                <a16:creationId xmlns:a16="http://schemas.microsoft.com/office/drawing/2014/main" id="{59414EF4-E5FB-DA16-3E9B-74E0A96C529D}"/>
              </a:ext>
            </a:extLst>
          </p:cNvPr>
          <p:cNvSpPr txBox="1">
            <a:spLocks/>
          </p:cNvSpPr>
          <p:nvPr userDrawn="1"/>
        </p:nvSpPr>
        <p:spPr>
          <a:xfrm>
            <a:off x="491708" y="4044950"/>
            <a:ext cx="5604292" cy="1234451"/>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de-DE" sz="1400" b="1" dirty="0">
                <a:solidFill>
                  <a:schemeClr val="accent1"/>
                </a:solidFill>
                <a:latin typeface="Arial" panose="020B0604020202020204" pitchFamily="34" charset="0"/>
                <a:cs typeface="Arial" panose="020B0604020202020204" pitchFamily="34" charset="0"/>
              </a:rPr>
              <a:t>… dabei Daten über unser Nutzungsverhalten generiert werden, die zu Manipulationszwecken eingesetzt werden können.</a:t>
            </a:r>
          </a:p>
          <a:p>
            <a:pPr marL="0" indent="0">
              <a:lnSpc>
                <a:spcPct val="100000"/>
              </a:lnSpc>
              <a:spcBef>
                <a:spcPts val="0"/>
              </a:spcBef>
              <a:spcAft>
                <a:spcPts val="300"/>
              </a:spcAft>
              <a:buNone/>
            </a:pPr>
            <a:r>
              <a:rPr lang="de-DE" sz="1100" dirty="0">
                <a:solidFill>
                  <a:prstClr val="black"/>
                </a:solidFill>
                <a:latin typeface="Arial" panose="020B0604020202020204" pitchFamily="34" charset="0"/>
                <a:cs typeface="Arial" panose="020B0604020202020204" pitchFamily="34" charset="0"/>
              </a:rPr>
              <a:t>Da die meisten Social-Media-Angebote kostenlos sind, werden sie von vielen Menschen weltweit genutzt, die mit ihren Daten „bezahlen“. Je mehr ich mit Inhalten in Social-Media-Angeboten interagiere, desto mehr lernen Algorithmen meine Vorlieben und Interessen kennen. Dadurch entsteht im Hintergrund ein immer präziseres Interessensprofil. </a:t>
            </a:r>
          </a:p>
          <a:p>
            <a:pPr marL="0" indent="0">
              <a:lnSpc>
                <a:spcPct val="100000"/>
              </a:lnSpc>
              <a:spcBef>
                <a:spcPts val="300"/>
              </a:spcBef>
              <a:spcAft>
                <a:spcPts val="300"/>
              </a:spcAft>
              <a:buNone/>
            </a:pPr>
            <a:r>
              <a:rPr lang="de-DE" sz="1100" dirty="0">
                <a:solidFill>
                  <a:prstClr val="black"/>
                </a:solidFill>
                <a:latin typeface="Arial" panose="020B0604020202020204" pitchFamily="34" charset="0"/>
                <a:cs typeface="Arial" panose="020B0604020202020204" pitchFamily="34" charset="0"/>
              </a:rPr>
              <a:t>Diese Daten könnten eingesetzt werden, um politische Botschaften gezielt auszuspielen und damit auf die politische Meinungsbildung einzuwirken. In einem Wahlkampf könnte mir dadurch beispielsweise (ab-)geraten werden, eine bestimmte Person zu wählen. </a:t>
            </a:r>
          </a:p>
        </p:txBody>
      </p:sp>
      <p:sp>
        <p:nvSpPr>
          <p:cNvPr id="7" name="Untertitel 2">
            <a:extLst>
              <a:ext uri="{FF2B5EF4-FFF2-40B4-BE49-F238E27FC236}">
                <a16:creationId xmlns:a16="http://schemas.microsoft.com/office/drawing/2014/main" id="{D9F224D4-3D30-A8FA-2A6D-95C7CBE31BE5}"/>
              </a:ext>
            </a:extLst>
          </p:cNvPr>
          <p:cNvSpPr txBox="1">
            <a:spLocks/>
          </p:cNvSpPr>
          <p:nvPr userDrawn="1"/>
        </p:nvSpPr>
        <p:spPr>
          <a:xfrm>
            <a:off x="6284548" y="1828667"/>
            <a:ext cx="5829229" cy="1808887"/>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de-DE" sz="1400" b="1" dirty="0">
                <a:solidFill>
                  <a:schemeClr val="accent1"/>
                </a:solidFill>
                <a:latin typeface="Arial" panose="020B0604020202020204" pitchFamily="34" charset="0"/>
                <a:cs typeface="Arial" panose="020B0604020202020204" pitchFamily="34" charset="0"/>
              </a:rPr>
              <a:t>… es dazu beitragen kann, dass Meinungen immer mehr voneinander abweichen und es schwieriger wird, Diskussionen zu führen. </a:t>
            </a:r>
          </a:p>
          <a:p>
            <a:pPr marL="0" indent="0">
              <a:lnSpc>
                <a:spcPct val="100000"/>
              </a:lnSpc>
              <a:spcBef>
                <a:spcPts val="0"/>
              </a:spcBef>
              <a:spcAft>
                <a:spcPts val="300"/>
              </a:spcAft>
              <a:buNone/>
            </a:pPr>
            <a:r>
              <a:rPr lang="de-DE" sz="1100" dirty="0">
                <a:solidFill>
                  <a:prstClr val="black"/>
                </a:solidFill>
                <a:latin typeface="Arial" panose="020B0604020202020204" pitchFamily="34" charset="0"/>
                <a:cs typeface="Arial" panose="020B0604020202020204" pitchFamily="34" charset="0"/>
              </a:rPr>
              <a:t>Die Personalisierung von Informationen kann dazu führen, dass ich mich ausschließlich mit den Themen, Perspektiven und Meinungen auseinandersetze, die mich interessieren und mit denen ich mich identifiziere. Dadurch kann ich aus dem Blick verlieren, dass es noch viele weitere Meinungen und Perspektiven zu einem Thema geben kann, und es besteht die Gefahr, dass ich mich auf meine Sichtweise versteife. Dialog- und Kompromissbereitschaft können darunter leiden. Da sie die Basis für demokratische Diskussionen bilden, erschwert das ggf. auch den gesellschaftlichen Austausch und Zusammenhalt</a:t>
            </a:r>
            <a:r>
              <a:rPr lang="de-DE" sz="1200" dirty="0">
                <a:solidFill>
                  <a:prstClr val="black"/>
                </a:solidFill>
                <a:latin typeface="Arial" panose="020B0604020202020204" pitchFamily="34" charset="0"/>
                <a:cs typeface="Arial" panose="020B0604020202020204" pitchFamily="34" charset="0"/>
              </a:rPr>
              <a:t>. </a:t>
            </a:r>
          </a:p>
        </p:txBody>
      </p:sp>
      <p:sp>
        <p:nvSpPr>
          <p:cNvPr id="8" name="Untertitel 2">
            <a:extLst>
              <a:ext uri="{FF2B5EF4-FFF2-40B4-BE49-F238E27FC236}">
                <a16:creationId xmlns:a16="http://schemas.microsoft.com/office/drawing/2014/main" id="{32230731-11CE-FD02-F495-BF869965B4D2}"/>
              </a:ext>
            </a:extLst>
          </p:cNvPr>
          <p:cNvSpPr txBox="1">
            <a:spLocks/>
          </p:cNvSpPr>
          <p:nvPr userDrawn="1"/>
        </p:nvSpPr>
        <p:spPr>
          <a:xfrm>
            <a:off x="6284548" y="5036921"/>
            <a:ext cx="5535977" cy="1234451"/>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de-DE" sz="1400" b="1" dirty="0">
                <a:solidFill>
                  <a:schemeClr val="accent1"/>
                </a:solidFill>
                <a:latin typeface="Arial" panose="020B0604020202020204" pitchFamily="34" charset="0"/>
                <a:cs typeface="Arial" panose="020B0604020202020204" pitchFamily="34" charset="0"/>
              </a:rPr>
              <a:t>… es die Meinungsbildung erschwert.</a:t>
            </a:r>
          </a:p>
          <a:p>
            <a:pPr marL="0" indent="0">
              <a:lnSpc>
                <a:spcPct val="100000"/>
              </a:lnSpc>
              <a:spcBef>
                <a:spcPts val="0"/>
              </a:spcBef>
              <a:spcAft>
                <a:spcPts val="300"/>
              </a:spcAft>
              <a:buNone/>
            </a:pPr>
            <a:r>
              <a:rPr lang="de-DE" sz="1100" dirty="0">
                <a:solidFill>
                  <a:prstClr val="black"/>
                </a:solidFill>
                <a:latin typeface="Arial" panose="020B0604020202020204" pitchFamily="34" charset="0"/>
                <a:cs typeface="Arial" panose="020B0604020202020204" pitchFamily="34" charset="0"/>
              </a:rPr>
              <a:t>Damit ich mir eine Meinung zu einem Thema bilden kann, sollte ich verschiedene Perspektiven und Standpunkte zu einem Thema kennenlernen und gegeneinander abwiegen können. Anstatt mir einen Überblick über alle Standpunkte zu einem Thema zu liefern, richten sich personalisierte Informationen hingegen nach meinen eigenen Interessen und Standpunkten. So kann es passieren, dass ich mir eine Meinung auf Basis einseitiger Argumente bilde.</a:t>
            </a:r>
          </a:p>
          <a:p>
            <a:pPr marL="0" indent="0">
              <a:lnSpc>
                <a:spcPct val="100000"/>
              </a:lnSpc>
              <a:spcBef>
                <a:spcPts val="300"/>
              </a:spcBef>
              <a:spcAft>
                <a:spcPts val="300"/>
              </a:spcAft>
              <a:buNone/>
            </a:pPr>
            <a:endParaRPr lang="de-DE" sz="1200" dirty="0">
              <a:solidFill>
                <a:prstClr val="black"/>
              </a:solidFill>
              <a:latin typeface="Arial" panose="020B0604020202020204" pitchFamily="34" charset="0"/>
              <a:cs typeface="Arial" panose="020B0604020202020204" pitchFamily="34" charset="0"/>
            </a:endParaRPr>
          </a:p>
        </p:txBody>
      </p:sp>
      <p:sp>
        <p:nvSpPr>
          <p:cNvPr id="9" name="Untertitel 2">
            <a:extLst>
              <a:ext uri="{FF2B5EF4-FFF2-40B4-BE49-F238E27FC236}">
                <a16:creationId xmlns:a16="http://schemas.microsoft.com/office/drawing/2014/main" id="{C15B7EB1-BFCE-C5A3-0133-5B23ED2B8483}"/>
              </a:ext>
            </a:extLst>
          </p:cNvPr>
          <p:cNvSpPr txBox="1">
            <a:spLocks/>
          </p:cNvSpPr>
          <p:nvPr userDrawn="1"/>
        </p:nvSpPr>
        <p:spPr>
          <a:xfrm>
            <a:off x="6284153" y="3885426"/>
            <a:ext cx="5604292" cy="1019056"/>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de-DE" sz="1400" b="1" dirty="0">
                <a:solidFill>
                  <a:schemeClr val="accent1"/>
                </a:solidFill>
                <a:latin typeface="Arial" panose="020B0604020202020204" pitchFamily="34" charset="0"/>
                <a:cs typeface="Arial" panose="020B0604020202020204" pitchFamily="34" charset="0"/>
              </a:rPr>
              <a:t>… Profile dadurch wichtiger erscheinen können, als sie eigentlich sind. </a:t>
            </a:r>
          </a:p>
          <a:p>
            <a:pPr marL="0" indent="0">
              <a:lnSpc>
                <a:spcPct val="100000"/>
              </a:lnSpc>
              <a:spcBef>
                <a:spcPts val="0"/>
              </a:spcBef>
              <a:spcAft>
                <a:spcPts val="300"/>
              </a:spcAft>
              <a:buNone/>
            </a:pPr>
            <a:r>
              <a:rPr lang="de-DE" sz="1100" dirty="0">
                <a:solidFill>
                  <a:prstClr val="black"/>
                </a:solidFill>
                <a:latin typeface="Arial" panose="020B0604020202020204" pitchFamily="34" charset="0"/>
                <a:cs typeface="Arial" panose="020B0604020202020204" pitchFamily="34" charset="0"/>
              </a:rPr>
              <a:t>Durch die Personalisierung von Informationen kann es passieren, dass bestimmte </a:t>
            </a:r>
            <a:br>
              <a:rPr lang="de-DE" sz="1100" dirty="0">
                <a:solidFill>
                  <a:prstClr val="black"/>
                </a:solidFill>
                <a:latin typeface="Arial" panose="020B0604020202020204" pitchFamily="34" charset="0"/>
                <a:cs typeface="Arial" panose="020B0604020202020204" pitchFamily="34" charset="0"/>
              </a:rPr>
            </a:br>
            <a:r>
              <a:rPr lang="de-DE" sz="1100" dirty="0">
                <a:solidFill>
                  <a:prstClr val="black"/>
                </a:solidFill>
                <a:latin typeface="Arial" panose="020B0604020202020204" pitchFamily="34" charset="0"/>
                <a:cs typeface="Arial" panose="020B0604020202020204" pitchFamily="34" charset="0"/>
              </a:rPr>
              <a:t>Profile und Meinungen mir immer öfter angezeigt werden. Dadurch kann der Eindruck entstehen, dass sie gesellschaftlich relevanter wären, als sie es eigentlich sind.</a:t>
            </a:r>
          </a:p>
        </p:txBody>
      </p:sp>
      <p:sp>
        <p:nvSpPr>
          <p:cNvPr id="10" name="Untertitel 2">
            <a:extLst>
              <a:ext uri="{FF2B5EF4-FFF2-40B4-BE49-F238E27FC236}">
                <a16:creationId xmlns:a16="http://schemas.microsoft.com/office/drawing/2014/main" id="{B3E1B49C-4CD8-770A-FFB9-5806588D4DCD}"/>
              </a:ext>
            </a:extLst>
          </p:cNvPr>
          <p:cNvSpPr txBox="1">
            <a:spLocks/>
          </p:cNvSpPr>
          <p:nvPr userDrawn="1"/>
        </p:nvSpPr>
        <p:spPr>
          <a:xfrm>
            <a:off x="491708" y="1013017"/>
            <a:ext cx="11328817" cy="565692"/>
          </a:xfrm>
          <a:prstGeom prst="rect">
            <a:avLst/>
          </a:prstGeom>
        </p:spPr>
        <p:txBody>
          <a:bodyPr lIns="0" t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
              </a:spcBef>
              <a:buNone/>
            </a:pPr>
            <a:r>
              <a:rPr lang="de-DE" sz="1800" dirty="0">
                <a:latin typeface="Arial" panose="020B0604020202020204" pitchFamily="34" charset="0"/>
                <a:cs typeface="Arial" panose="020B0604020202020204" pitchFamily="34" charset="0"/>
              </a:rPr>
              <a:t>Welchen Einfluss hat die Personalisierung von Informationen in Social-Media-Angeboten auf die politische Meinungsbildung? </a:t>
            </a:r>
            <a:r>
              <a:rPr lang="de-DE" sz="1800" dirty="0">
                <a:solidFill>
                  <a:schemeClr val="accent1"/>
                </a:solidFill>
                <a:latin typeface="Arial" panose="020B0604020202020204" pitchFamily="34" charset="0"/>
                <a:cs typeface="Arial" panose="020B0604020202020204" pitchFamily="34" charset="0"/>
              </a:rPr>
              <a:t>Einen negativen Einfluss, weil …</a:t>
            </a:r>
          </a:p>
          <a:p>
            <a:pPr marL="0" indent="0">
              <a:lnSpc>
                <a:spcPct val="110000"/>
              </a:lnSpc>
              <a:spcBef>
                <a:spcPts val="300"/>
              </a:spcBef>
              <a:buNone/>
            </a:pPr>
            <a:endParaRPr lang="de-DE" sz="1800" dirty="0">
              <a:solidFill>
                <a:schemeClr val="accent2"/>
              </a:solidFill>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3CEBC15B-091B-F9B9-6F2C-E9331245BCDD}"/>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616159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ecklist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1482470-1F95-F8D5-D86F-917C515D98B6}"/>
              </a:ext>
            </a:extLst>
          </p:cNvPr>
          <p:cNvPicPr>
            <a:picLocks noChangeAspect="1"/>
          </p:cNvPicPr>
          <p:nvPr userDrawn="1"/>
        </p:nvPicPr>
        <p:blipFill>
          <a:blip r:embed="rId2">
            <a:alphaModFix amt="26000"/>
          </a:blip>
          <a:stretch>
            <a:fillRect/>
          </a:stretch>
        </p:blipFill>
        <p:spPr>
          <a:xfrm>
            <a:off x="35684" y="986894"/>
            <a:ext cx="12189533" cy="5871106"/>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4" y="341006"/>
            <a:ext cx="4331773" cy="241594"/>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Checkliste – worauf kann ich achten?</a:t>
            </a:r>
          </a:p>
        </p:txBody>
      </p:sp>
      <p:pic>
        <p:nvPicPr>
          <p:cNvPr id="3" name="Grafik 2">
            <a:extLst>
              <a:ext uri="{FF2B5EF4-FFF2-40B4-BE49-F238E27FC236}">
                <a16:creationId xmlns:a16="http://schemas.microsoft.com/office/drawing/2014/main" id="{94A96DFB-32E7-F62B-46B0-EA9F02569DF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76657" y="281596"/>
            <a:ext cx="533400" cy="533400"/>
          </a:xfrm>
          <a:prstGeom prst="rect">
            <a:avLst/>
          </a:prstGeom>
        </p:spPr>
      </p:pic>
      <p:grpSp>
        <p:nvGrpSpPr>
          <p:cNvPr id="5" name="Gruppieren 4">
            <a:extLst>
              <a:ext uri="{FF2B5EF4-FFF2-40B4-BE49-F238E27FC236}">
                <a16:creationId xmlns:a16="http://schemas.microsoft.com/office/drawing/2014/main" id="{10C7AA76-EE83-1304-8B81-D9AEB6709463}"/>
              </a:ext>
            </a:extLst>
          </p:cNvPr>
          <p:cNvGrpSpPr/>
          <p:nvPr userDrawn="1"/>
        </p:nvGrpSpPr>
        <p:grpSpPr>
          <a:xfrm>
            <a:off x="491707" y="1145310"/>
            <a:ext cx="5604294" cy="3060046"/>
            <a:chOff x="1286241" y="2201089"/>
            <a:chExt cx="9302735" cy="4349144"/>
          </a:xfrm>
          <a:solidFill>
            <a:schemeClr val="bg1"/>
          </a:solidFill>
          <a:effectLst>
            <a:outerShdw blurRad="50800" dist="38100" dir="2700000" algn="tl" rotWithShape="0">
              <a:prstClr val="black">
                <a:alpha val="40000"/>
              </a:prstClr>
            </a:outerShdw>
          </a:effectLst>
        </p:grpSpPr>
        <p:sp>
          <p:nvSpPr>
            <p:cNvPr id="11" name="Abgerundetes Rechteck 10">
              <a:extLst>
                <a:ext uri="{FF2B5EF4-FFF2-40B4-BE49-F238E27FC236}">
                  <a16:creationId xmlns:a16="http://schemas.microsoft.com/office/drawing/2014/main" id="{010588BE-0D68-676F-86B0-4A2DF52487A0}"/>
                </a:ext>
              </a:extLst>
            </p:cNvPr>
            <p:cNvSpPr/>
            <p:nvPr/>
          </p:nvSpPr>
          <p:spPr>
            <a:xfrm>
              <a:off x="1286243" y="2201089"/>
              <a:ext cx="975119" cy="43491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Abgerundetes Rechteck 11">
              <a:extLst>
                <a:ext uri="{FF2B5EF4-FFF2-40B4-BE49-F238E27FC236}">
                  <a16:creationId xmlns:a16="http://schemas.microsoft.com/office/drawing/2014/main" id="{68B0B9A9-99B3-9A21-03E1-B4C66FCD5EB4}"/>
                </a:ext>
              </a:extLst>
            </p:cNvPr>
            <p:cNvSpPr/>
            <p:nvPr/>
          </p:nvSpPr>
          <p:spPr>
            <a:xfrm>
              <a:off x="9613857" y="2201089"/>
              <a:ext cx="975119" cy="43491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Abgerundetes Rechteck 12">
              <a:extLst>
                <a:ext uri="{FF2B5EF4-FFF2-40B4-BE49-F238E27FC236}">
                  <a16:creationId xmlns:a16="http://schemas.microsoft.com/office/drawing/2014/main" id="{73A04448-E00E-0AB3-E7CA-9C38BB7CA540}"/>
                </a:ext>
              </a:extLst>
            </p:cNvPr>
            <p:cNvSpPr/>
            <p:nvPr/>
          </p:nvSpPr>
          <p:spPr>
            <a:xfrm>
              <a:off x="1286241" y="2201089"/>
              <a:ext cx="9302734" cy="43491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4" name="Untertitel 2">
            <a:extLst>
              <a:ext uri="{FF2B5EF4-FFF2-40B4-BE49-F238E27FC236}">
                <a16:creationId xmlns:a16="http://schemas.microsoft.com/office/drawing/2014/main" id="{FA4B5027-E744-738A-E0AF-9E98F8CCFCF2}"/>
              </a:ext>
            </a:extLst>
          </p:cNvPr>
          <p:cNvSpPr txBox="1">
            <a:spLocks/>
          </p:cNvSpPr>
          <p:nvPr userDrawn="1"/>
        </p:nvSpPr>
        <p:spPr>
          <a:xfrm>
            <a:off x="661488" y="1337385"/>
            <a:ext cx="5381114" cy="1635575"/>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de-DE" sz="1400" b="1" dirty="0">
                <a:solidFill>
                  <a:schemeClr val="accent2"/>
                </a:solidFill>
                <a:latin typeface="Arial" panose="020B0604020202020204" pitchFamily="34" charset="0"/>
                <a:cs typeface="Arial" panose="020B0604020202020204" pitchFamily="34" charset="0"/>
              </a:rPr>
              <a:t>Digitale Awareness entwickeln: </a:t>
            </a:r>
            <a:r>
              <a:rPr lang="de-DE" sz="1400" dirty="0">
                <a:solidFill>
                  <a:prstClr val="black"/>
                </a:solidFill>
                <a:latin typeface="Arial" panose="020B0604020202020204" pitchFamily="34" charset="0"/>
                <a:cs typeface="Arial" panose="020B0604020202020204" pitchFamily="34" charset="0"/>
              </a:rPr>
              <a:t>Auf Social Media konsumieren wir oft beiläufig Inhalte. Wir scrollen uns durch eine Vielzahl an Informationen. Dabei bleibt meist mehr im Gedächtnis hängen, als wir für möglich halten. Denn wir verarbeiten Inhalte oft unbewusst und automatisiert. </a:t>
            </a:r>
          </a:p>
          <a:p>
            <a:pPr marL="0" indent="0">
              <a:lnSpc>
                <a:spcPct val="110000"/>
              </a:lnSpc>
              <a:spcBef>
                <a:spcPts val="600"/>
              </a:spcBef>
              <a:buNone/>
            </a:pPr>
            <a:r>
              <a:rPr lang="de-DE" sz="1400" dirty="0">
                <a:solidFill>
                  <a:prstClr val="black"/>
                </a:solidFill>
                <a:latin typeface="Arial" panose="020B0604020202020204" pitchFamily="34" charset="0"/>
                <a:cs typeface="Arial" panose="020B0604020202020204" pitchFamily="34" charset="0"/>
              </a:rPr>
              <a:t>Akteurinnen und Akteure, die gezielt Desinformation verbreiten oder andere manipulierende Kommunikationsstrategien verfolgen, machen sich das zunutze. Sei dir bewusst, dass Social-Media-Inhalte deine Gefühle und Einstellungen beeinflussen können und auch sollen. Nutze daher bewusst Social Media und schaue nicht alles unkritisch an. </a:t>
            </a:r>
          </a:p>
        </p:txBody>
      </p:sp>
      <p:grpSp>
        <p:nvGrpSpPr>
          <p:cNvPr id="15" name="Gruppieren 14">
            <a:extLst>
              <a:ext uri="{FF2B5EF4-FFF2-40B4-BE49-F238E27FC236}">
                <a16:creationId xmlns:a16="http://schemas.microsoft.com/office/drawing/2014/main" id="{730E84BB-0782-0DD5-AA59-DF10D23938D2}"/>
              </a:ext>
            </a:extLst>
          </p:cNvPr>
          <p:cNvGrpSpPr/>
          <p:nvPr userDrawn="1"/>
        </p:nvGrpSpPr>
        <p:grpSpPr>
          <a:xfrm>
            <a:off x="6349583" y="4215895"/>
            <a:ext cx="5604292" cy="1761403"/>
            <a:chOff x="1286243" y="2201089"/>
            <a:chExt cx="9302733" cy="2503425"/>
          </a:xfrm>
          <a:solidFill>
            <a:schemeClr val="bg1"/>
          </a:solidFill>
          <a:effectLst>
            <a:outerShdw blurRad="50800" dist="38100" dir="2700000" algn="tl" rotWithShape="0">
              <a:prstClr val="black">
                <a:alpha val="40000"/>
              </a:prstClr>
            </a:outerShdw>
          </a:effectLst>
        </p:grpSpPr>
        <p:sp>
          <p:nvSpPr>
            <p:cNvPr id="22" name="Abgerundetes Rechteck 21">
              <a:extLst>
                <a:ext uri="{FF2B5EF4-FFF2-40B4-BE49-F238E27FC236}">
                  <a16:creationId xmlns:a16="http://schemas.microsoft.com/office/drawing/2014/main" id="{A8A4B0CD-EE29-BE73-3566-781BEA9E8583}"/>
                </a:ext>
              </a:extLst>
            </p:cNvPr>
            <p:cNvSpPr/>
            <p:nvPr/>
          </p:nvSpPr>
          <p:spPr>
            <a:xfrm>
              <a:off x="1286243" y="2201089"/>
              <a:ext cx="823715" cy="250342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Abgerundetes Rechteck 24">
              <a:extLst>
                <a:ext uri="{FF2B5EF4-FFF2-40B4-BE49-F238E27FC236}">
                  <a16:creationId xmlns:a16="http://schemas.microsoft.com/office/drawing/2014/main" id="{7833F33E-F6E5-3F36-7C17-B12DF0DDCCF2}"/>
                </a:ext>
              </a:extLst>
            </p:cNvPr>
            <p:cNvSpPr/>
            <p:nvPr/>
          </p:nvSpPr>
          <p:spPr>
            <a:xfrm>
              <a:off x="9765261" y="2201089"/>
              <a:ext cx="823715" cy="250342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Abgerundetes Rechteck 25">
              <a:extLst>
                <a:ext uri="{FF2B5EF4-FFF2-40B4-BE49-F238E27FC236}">
                  <a16:creationId xmlns:a16="http://schemas.microsoft.com/office/drawing/2014/main" id="{A58D486D-B613-ADD2-BC57-3BCE563D1B61}"/>
                </a:ext>
              </a:extLst>
            </p:cNvPr>
            <p:cNvSpPr/>
            <p:nvPr/>
          </p:nvSpPr>
          <p:spPr>
            <a:xfrm>
              <a:off x="1422132" y="2201089"/>
              <a:ext cx="8927670" cy="250342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7" name="Untertitel 2">
            <a:extLst>
              <a:ext uri="{FF2B5EF4-FFF2-40B4-BE49-F238E27FC236}">
                <a16:creationId xmlns:a16="http://schemas.microsoft.com/office/drawing/2014/main" id="{A9ACDFCB-1552-43FE-16E8-D33BD21B4F6A}"/>
              </a:ext>
            </a:extLst>
          </p:cNvPr>
          <p:cNvSpPr txBox="1">
            <a:spLocks/>
          </p:cNvSpPr>
          <p:nvPr userDrawn="1"/>
        </p:nvSpPr>
        <p:spPr>
          <a:xfrm>
            <a:off x="6519362" y="4407971"/>
            <a:ext cx="5290425" cy="1112644"/>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spcAft>
                <a:spcPts val="300"/>
              </a:spcAft>
              <a:buNone/>
            </a:pPr>
            <a:r>
              <a:rPr lang="de-DE" sz="1400" b="1" dirty="0">
                <a:solidFill>
                  <a:schemeClr val="accent2"/>
                </a:solidFill>
                <a:latin typeface="Arial" panose="020B0604020202020204" pitchFamily="34" charset="0"/>
                <a:cs typeface="Arial" panose="020B0604020202020204" pitchFamily="34" charset="0"/>
              </a:rPr>
              <a:t>Lokale, überregionale und internationale Medien abonnieren: </a:t>
            </a:r>
            <a:r>
              <a:rPr lang="de-DE" sz="1400" dirty="0">
                <a:solidFill>
                  <a:prstClr val="black"/>
                </a:solidFill>
                <a:latin typeface="Arial" panose="020B0604020202020204" pitchFamily="34" charset="0"/>
                <a:cs typeface="Arial" panose="020B0604020202020204" pitchFamily="34" charset="0"/>
              </a:rPr>
              <a:t>Prüfe, welchen Kanälen du auf Social-Media-Angeboten folgst und überlege dir, ob du auch lokalen, überregionalen oder internationalen Medien folgen möchtest. So steigt die Chance, dass dir der Empfehlungsalgorithmus vielfältige und glaubwürdige Nachrichteninhalte anzeigt.</a:t>
            </a:r>
          </a:p>
        </p:txBody>
      </p:sp>
      <p:grpSp>
        <p:nvGrpSpPr>
          <p:cNvPr id="33" name="Gruppieren 32">
            <a:extLst>
              <a:ext uri="{FF2B5EF4-FFF2-40B4-BE49-F238E27FC236}">
                <a16:creationId xmlns:a16="http://schemas.microsoft.com/office/drawing/2014/main" id="{265808C2-0700-8C85-20AE-73DF8692BA3A}"/>
              </a:ext>
            </a:extLst>
          </p:cNvPr>
          <p:cNvGrpSpPr/>
          <p:nvPr userDrawn="1"/>
        </p:nvGrpSpPr>
        <p:grpSpPr>
          <a:xfrm>
            <a:off x="6349583" y="1145310"/>
            <a:ext cx="5604292" cy="2811726"/>
            <a:chOff x="1286243" y="2201089"/>
            <a:chExt cx="9302732" cy="3996215"/>
          </a:xfrm>
          <a:solidFill>
            <a:schemeClr val="bg1"/>
          </a:solidFill>
          <a:effectLst>
            <a:outerShdw blurRad="50800" dist="38100" dir="2700000" algn="tl" rotWithShape="0">
              <a:prstClr val="black">
                <a:alpha val="40000"/>
              </a:prstClr>
            </a:outerShdw>
          </a:effectLst>
        </p:grpSpPr>
        <p:sp>
          <p:nvSpPr>
            <p:cNvPr id="34" name="Abgerundetes Rechteck 33">
              <a:extLst>
                <a:ext uri="{FF2B5EF4-FFF2-40B4-BE49-F238E27FC236}">
                  <a16:creationId xmlns:a16="http://schemas.microsoft.com/office/drawing/2014/main" id="{0AF3F74E-9837-959A-0597-9A55AE17230E}"/>
                </a:ext>
              </a:extLst>
            </p:cNvPr>
            <p:cNvSpPr/>
            <p:nvPr/>
          </p:nvSpPr>
          <p:spPr>
            <a:xfrm>
              <a:off x="1286243" y="2201089"/>
              <a:ext cx="975119" cy="399621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Abgerundetes Rechteck 34">
              <a:extLst>
                <a:ext uri="{FF2B5EF4-FFF2-40B4-BE49-F238E27FC236}">
                  <a16:creationId xmlns:a16="http://schemas.microsoft.com/office/drawing/2014/main" id="{E66F4389-7BBF-0CF7-2328-CB6623612946}"/>
                </a:ext>
              </a:extLst>
            </p:cNvPr>
            <p:cNvSpPr/>
            <p:nvPr/>
          </p:nvSpPr>
          <p:spPr>
            <a:xfrm>
              <a:off x="9644556" y="2201089"/>
              <a:ext cx="944419" cy="399621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Abgerundetes Rechteck 35">
              <a:extLst>
                <a:ext uri="{FF2B5EF4-FFF2-40B4-BE49-F238E27FC236}">
                  <a16:creationId xmlns:a16="http://schemas.microsoft.com/office/drawing/2014/main" id="{4173D2F1-131D-83D5-4DC5-B7E60E3179CA}"/>
                </a:ext>
              </a:extLst>
            </p:cNvPr>
            <p:cNvSpPr/>
            <p:nvPr/>
          </p:nvSpPr>
          <p:spPr>
            <a:xfrm>
              <a:off x="1422132" y="2201089"/>
              <a:ext cx="9166843" cy="399621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7" name="Untertitel 2">
            <a:extLst>
              <a:ext uri="{FF2B5EF4-FFF2-40B4-BE49-F238E27FC236}">
                <a16:creationId xmlns:a16="http://schemas.microsoft.com/office/drawing/2014/main" id="{A764789F-2614-03D3-E089-9B00799C451E}"/>
              </a:ext>
            </a:extLst>
          </p:cNvPr>
          <p:cNvSpPr txBox="1">
            <a:spLocks/>
          </p:cNvSpPr>
          <p:nvPr userDrawn="1"/>
        </p:nvSpPr>
        <p:spPr>
          <a:xfrm>
            <a:off x="6519363" y="1337385"/>
            <a:ext cx="5381114" cy="1635575"/>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spcAft>
                <a:spcPts val="300"/>
              </a:spcAft>
              <a:buNone/>
            </a:pPr>
            <a:r>
              <a:rPr lang="de-DE" sz="1400" b="1" dirty="0">
                <a:solidFill>
                  <a:schemeClr val="accent2"/>
                </a:solidFill>
                <a:latin typeface="Arial" panose="020B0604020202020204" pitchFamily="34" charset="0"/>
                <a:cs typeface="Arial" panose="020B0604020202020204" pitchFamily="34" charset="0"/>
              </a:rPr>
              <a:t>Quellen außerhalb von Social-Media-Angeboten nutzen: </a:t>
            </a:r>
            <a:r>
              <a:rPr lang="de-DE" sz="1400" dirty="0">
                <a:solidFill>
                  <a:prstClr val="black"/>
                </a:solidFill>
                <a:latin typeface="Arial" panose="020B0604020202020204" pitchFamily="34" charset="0"/>
                <a:cs typeface="Arial" panose="020B0604020202020204" pitchFamily="34" charset="0"/>
              </a:rPr>
              <a:t>Mache dir bewusst, dass du auf Social-Media-Angeboten immer nur einen kleinen Ausschnitt an Informationen siehst. Dort werden die Informationen, die du angezeigt bekommst, von Algorithmen ausgewählt und basieren unter anderem auf deinen persönlichen Interessen und deinem bisherigen Nutzungsverhalten. </a:t>
            </a:r>
          </a:p>
          <a:p>
            <a:pPr marL="0" indent="0">
              <a:lnSpc>
                <a:spcPct val="110000"/>
              </a:lnSpc>
              <a:spcBef>
                <a:spcPts val="600"/>
              </a:spcBef>
              <a:spcAft>
                <a:spcPts val="300"/>
              </a:spcAft>
              <a:buNone/>
            </a:pPr>
            <a:r>
              <a:rPr lang="de-DE" sz="1400" dirty="0">
                <a:solidFill>
                  <a:prstClr val="black"/>
                </a:solidFill>
                <a:latin typeface="Arial" panose="020B0604020202020204" pitchFamily="34" charset="0"/>
                <a:cs typeface="Arial" panose="020B0604020202020204" pitchFamily="34" charset="0"/>
              </a:rPr>
              <a:t>Versuche deshalb möglichst viele Sichtweisen auf ein Thema einzuholen und nutze dafür auch Quellen außerhalb von Social-Media-Angeboten. So senkst du die Gefahr, Desinformationen und Manipulationen Glauben zu schenken. </a:t>
            </a:r>
            <a:endParaRPr lang="de-DE" sz="1400" b="1" dirty="0">
              <a:solidFill>
                <a:prstClr val="black"/>
              </a:solidFill>
              <a:latin typeface="Arial" panose="020B0604020202020204" pitchFamily="34" charset="0"/>
              <a:cs typeface="Arial" panose="020B0604020202020204" pitchFamily="34" charset="0"/>
            </a:endParaRPr>
          </a:p>
        </p:txBody>
      </p:sp>
      <p:grpSp>
        <p:nvGrpSpPr>
          <p:cNvPr id="38" name="Gruppieren 37">
            <a:extLst>
              <a:ext uri="{FF2B5EF4-FFF2-40B4-BE49-F238E27FC236}">
                <a16:creationId xmlns:a16="http://schemas.microsoft.com/office/drawing/2014/main" id="{594DFAC7-7364-E646-AE77-063D1B98C649}"/>
              </a:ext>
            </a:extLst>
          </p:cNvPr>
          <p:cNvGrpSpPr/>
          <p:nvPr userDrawn="1"/>
        </p:nvGrpSpPr>
        <p:grpSpPr>
          <a:xfrm>
            <a:off x="491707" y="4452583"/>
            <a:ext cx="5604292" cy="1524716"/>
            <a:chOff x="1286243" y="2201090"/>
            <a:chExt cx="9302733" cy="2167029"/>
          </a:xfrm>
          <a:solidFill>
            <a:schemeClr val="bg1"/>
          </a:solidFill>
          <a:effectLst>
            <a:outerShdw blurRad="50800" dist="38100" dir="2700000" algn="tl" rotWithShape="0">
              <a:prstClr val="black">
                <a:alpha val="40000"/>
              </a:prstClr>
            </a:outerShdw>
          </a:effectLst>
        </p:grpSpPr>
        <p:sp>
          <p:nvSpPr>
            <p:cNvPr id="39" name="Abgerundetes Rechteck 38">
              <a:extLst>
                <a:ext uri="{FF2B5EF4-FFF2-40B4-BE49-F238E27FC236}">
                  <a16:creationId xmlns:a16="http://schemas.microsoft.com/office/drawing/2014/main" id="{0AC55023-82B7-2122-0B6A-3D00D9FE0310}"/>
                </a:ext>
              </a:extLst>
            </p:cNvPr>
            <p:cNvSpPr/>
            <p:nvPr/>
          </p:nvSpPr>
          <p:spPr>
            <a:xfrm>
              <a:off x="1286243" y="2201090"/>
              <a:ext cx="823715" cy="2167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Abgerundetes Rechteck 39">
              <a:extLst>
                <a:ext uri="{FF2B5EF4-FFF2-40B4-BE49-F238E27FC236}">
                  <a16:creationId xmlns:a16="http://schemas.microsoft.com/office/drawing/2014/main" id="{95CBCB41-BE97-D234-4C1A-E1BA951B1591}"/>
                </a:ext>
              </a:extLst>
            </p:cNvPr>
            <p:cNvSpPr/>
            <p:nvPr/>
          </p:nvSpPr>
          <p:spPr>
            <a:xfrm>
              <a:off x="9765261" y="2201090"/>
              <a:ext cx="823715" cy="2167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Abgerundetes Rechteck 40">
              <a:extLst>
                <a:ext uri="{FF2B5EF4-FFF2-40B4-BE49-F238E27FC236}">
                  <a16:creationId xmlns:a16="http://schemas.microsoft.com/office/drawing/2014/main" id="{0D5DE659-F705-2CC5-3FCC-8E60B2E4894B}"/>
                </a:ext>
              </a:extLst>
            </p:cNvPr>
            <p:cNvSpPr/>
            <p:nvPr/>
          </p:nvSpPr>
          <p:spPr>
            <a:xfrm>
              <a:off x="1422132" y="2201090"/>
              <a:ext cx="8927670" cy="2167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2" name="Untertitel 2">
            <a:extLst>
              <a:ext uri="{FF2B5EF4-FFF2-40B4-BE49-F238E27FC236}">
                <a16:creationId xmlns:a16="http://schemas.microsoft.com/office/drawing/2014/main" id="{49BD799C-055F-4EE9-B4BB-3B57C1FE19AF}"/>
              </a:ext>
            </a:extLst>
          </p:cNvPr>
          <p:cNvSpPr txBox="1">
            <a:spLocks/>
          </p:cNvSpPr>
          <p:nvPr userDrawn="1"/>
        </p:nvSpPr>
        <p:spPr>
          <a:xfrm>
            <a:off x="673825" y="4644658"/>
            <a:ext cx="5290425" cy="1082475"/>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
              </a:spcBef>
              <a:spcAft>
                <a:spcPts val="300"/>
              </a:spcAft>
              <a:buNone/>
            </a:pPr>
            <a:r>
              <a:rPr lang="de-DE" sz="1400" b="1" dirty="0">
                <a:solidFill>
                  <a:schemeClr val="accent2"/>
                </a:solidFill>
                <a:latin typeface="Arial" panose="020B0604020202020204" pitchFamily="34" charset="0"/>
                <a:cs typeface="Arial" panose="020B0604020202020204" pitchFamily="34" charset="0"/>
              </a:rPr>
              <a:t>Lesen, prüfen, teilen: </a:t>
            </a:r>
            <a:r>
              <a:rPr lang="de-DE" sz="1400" dirty="0">
                <a:solidFill>
                  <a:prstClr val="black"/>
                </a:solidFill>
                <a:latin typeface="Arial" panose="020B0604020202020204" pitchFamily="34" charset="0"/>
                <a:cs typeface="Arial" panose="020B0604020202020204" pitchFamily="34" charset="0"/>
              </a:rPr>
              <a:t>Vor allem in Social-Media-Angeboten sind Informationen schnell mit einem Klick geteilt. Lies dir die Inhalte genau durch und teile nur Informationen, die du vorher geprüft hast und die du für glaubwürdig hältst. Damit senkst du die Gefahr, Desinformation weiterzuverbreiten.</a:t>
            </a:r>
          </a:p>
        </p:txBody>
      </p:sp>
      <p:pic>
        <p:nvPicPr>
          <p:cNvPr id="2" name="Grafik 1">
            <a:extLst>
              <a:ext uri="{FF2B5EF4-FFF2-40B4-BE49-F238E27FC236}">
                <a16:creationId xmlns:a16="http://schemas.microsoft.com/office/drawing/2014/main" id="{45695482-33F1-D0CA-8328-8D8BAD8F7E3E}"/>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1240623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instie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364F66C-C3D3-899C-5449-765A8F080E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87712" y="1768609"/>
            <a:ext cx="1800000" cy="1800000"/>
          </a:xfrm>
          <a:prstGeom prst="ellipse">
            <a:avLst/>
          </a:prstGeom>
        </p:spPr>
      </p:pic>
      <p:pic>
        <p:nvPicPr>
          <p:cNvPr id="8" name="Grafik 7">
            <a:extLst>
              <a:ext uri="{FF2B5EF4-FFF2-40B4-BE49-F238E27FC236}">
                <a16:creationId xmlns:a16="http://schemas.microsoft.com/office/drawing/2014/main" id="{40C43D78-4361-4169-3B0A-7FAA8C1365B6}"/>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8058262" y="1768609"/>
            <a:ext cx="1800000" cy="1800000"/>
          </a:xfrm>
          <a:prstGeom prst="ellipse">
            <a:avLst/>
          </a:prstGeom>
        </p:spPr>
      </p:pic>
      <p:sp>
        <p:nvSpPr>
          <p:cNvPr id="11" name="Untertitel 2">
            <a:extLst>
              <a:ext uri="{FF2B5EF4-FFF2-40B4-BE49-F238E27FC236}">
                <a16:creationId xmlns:a16="http://schemas.microsoft.com/office/drawing/2014/main" id="{9E421BD9-A7AB-FCC9-01AB-F94D715DCF39}"/>
              </a:ext>
            </a:extLst>
          </p:cNvPr>
          <p:cNvSpPr txBox="1">
            <a:spLocks/>
          </p:cNvSpPr>
          <p:nvPr userDrawn="1"/>
        </p:nvSpPr>
        <p:spPr>
          <a:xfrm>
            <a:off x="479425" y="3910421"/>
            <a:ext cx="5616575" cy="68763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500" dirty="0">
                <a:latin typeface="Arial" panose="020B0604020202020204" pitchFamily="34" charset="0"/>
                <a:cs typeface="Arial" panose="020B0604020202020204" pitchFamily="34" charset="0"/>
              </a:rPr>
              <a:t>Von wem seht ihr während </a:t>
            </a:r>
            <a:br>
              <a:rPr lang="de-DE" sz="2500" dirty="0">
                <a:latin typeface="Arial" panose="020B0604020202020204" pitchFamily="34" charset="0"/>
                <a:cs typeface="Arial" panose="020B0604020202020204" pitchFamily="34" charset="0"/>
              </a:rPr>
            </a:br>
            <a:r>
              <a:rPr lang="de-DE" sz="2500" dirty="0">
                <a:latin typeface="Arial" panose="020B0604020202020204" pitchFamily="34" charset="0"/>
                <a:cs typeface="Arial" panose="020B0604020202020204" pitchFamily="34" charset="0"/>
              </a:rPr>
              <a:t>eines Wahlkampfs Inhalte auf </a:t>
            </a:r>
            <a:br>
              <a:rPr lang="de-DE" sz="2500" dirty="0">
                <a:latin typeface="Arial" panose="020B0604020202020204" pitchFamily="34" charset="0"/>
                <a:cs typeface="Arial" panose="020B0604020202020204" pitchFamily="34" charset="0"/>
              </a:rPr>
            </a:br>
            <a:r>
              <a:rPr lang="de-DE" sz="2500" dirty="0">
                <a:latin typeface="Arial" panose="020B0604020202020204" pitchFamily="34" charset="0"/>
                <a:cs typeface="Arial" panose="020B0604020202020204" pitchFamily="34" charset="0"/>
              </a:rPr>
              <a:t>Social Media?</a:t>
            </a:r>
          </a:p>
        </p:txBody>
      </p:sp>
      <p:sp>
        <p:nvSpPr>
          <p:cNvPr id="12" name="Untertitel 2">
            <a:extLst>
              <a:ext uri="{FF2B5EF4-FFF2-40B4-BE49-F238E27FC236}">
                <a16:creationId xmlns:a16="http://schemas.microsoft.com/office/drawing/2014/main" id="{D9498ACC-C415-085D-CDA7-57D005666D5C}"/>
              </a:ext>
            </a:extLst>
          </p:cNvPr>
          <p:cNvSpPr txBox="1">
            <a:spLocks/>
          </p:cNvSpPr>
          <p:nvPr userDrawn="1"/>
        </p:nvSpPr>
        <p:spPr>
          <a:xfrm>
            <a:off x="6096000" y="3910421"/>
            <a:ext cx="5724525" cy="99435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500" dirty="0">
                <a:latin typeface="Arial" panose="020B0604020202020204" pitchFamily="34" charset="0"/>
                <a:cs typeface="Arial" panose="020B0604020202020204" pitchFamily="34" charset="0"/>
              </a:rPr>
              <a:t>In welche Kategorien kann man </a:t>
            </a:r>
            <a:br>
              <a:rPr lang="de-DE" sz="2500" dirty="0">
                <a:latin typeface="Arial" panose="020B0604020202020204" pitchFamily="34" charset="0"/>
                <a:cs typeface="Arial" panose="020B0604020202020204" pitchFamily="34" charset="0"/>
              </a:rPr>
            </a:br>
            <a:r>
              <a:rPr lang="de-DE" sz="2500" dirty="0">
                <a:latin typeface="Arial" panose="020B0604020202020204" pitchFamily="34" charset="0"/>
                <a:cs typeface="Arial" panose="020B0604020202020204" pitchFamily="34" charset="0"/>
              </a:rPr>
              <a:t>diese Akteurinnen und Akteure einteilen?</a:t>
            </a:r>
          </a:p>
          <a:p>
            <a:pPr marL="0" indent="0" algn="ctr">
              <a:buNone/>
            </a:pPr>
            <a:endParaRPr lang="de-DE" sz="2500" dirty="0">
              <a:latin typeface="Arial" panose="020B0604020202020204" pitchFamily="34" charset="0"/>
              <a:cs typeface="Arial" panose="020B0604020202020204" pitchFamily="34" charset="0"/>
            </a:endParaRPr>
          </a:p>
        </p:txBody>
      </p:sp>
      <p:pic>
        <p:nvPicPr>
          <p:cNvPr id="13" name="Grafik 12">
            <a:extLst>
              <a:ext uri="{FF2B5EF4-FFF2-40B4-BE49-F238E27FC236}">
                <a16:creationId xmlns:a16="http://schemas.microsoft.com/office/drawing/2014/main" id="{5704BCF4-86FE-88D2-B8B0-62AB77072AE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9226" y="230418"/>
            <a:ext cx="533400" cy="533400"/>
          </a:xfrm>
          <a:prstGeom prst="rect">
            <a:avLst/>
          </a:prstGeom>
        </p:spPr>
      </p:pic>
      <p:pic>
        <p:nvPicPr>
          <p:cNvPr id="14" name="Grafik 13">
            <a:extLst>
              <a:ext uri="{FF2B5EF4-FFF2-40B4-BE49-F238E27FC236}">
                <a16:creationId xmlns:a16="http://schemas.microsoft.com/office/drawing/2014/main" id="{81A0FEB9-D3B4-8ABE-3171-DD8A9DBC5BB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14612" y="2198709"/>
            <a:ext cx="1346200" cy="939800"/>
          </a:xfrm>
          <a:prstGeom prst="rect">
            <a:avLst/>
          </a:prstGeom>
        </p:spPr>
      </p:pic>
      <p:pic>
        <p:nvPicPr>
          <p:cNvPr id="15" name="Grafik 14">
            <a:extLst>
              <a:ext uri="{FF2B5EF4-FFF2-40B4-BE49-F238E27FC236}">
                <a16:creationId xmlns:a16="http://schemas.microsoft.com/office/drawing/2014/main" id="{A001D5B8-76C3-22BF-E26B-0A4149E3624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329612" y="2099183"/>
            <a:ext cx="1257300" cy="1257300"/>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156453" y="364262"/>
            <a:ext cx="1843817" cy="396700"/>
          </a:xfrm>
          <a:prstGeom prst="rect">
            <a:avLst/>
          </a:prstGeom>
        </p:spPr>
      </p:pic>
      <p:pic>
        <p:nvPicPr>
          <p:cNvPr id="21" name="Grafik 20">
            <a:extLst>
              <a:ext uri="{FF2B5EF4-FFF2-40B4-BE49-F238E27FC236}">
                <a16:creationId xmlns:a16="http://schemas.microsoft.com/office/drawing/2014/main" id="{8D3DBC19-8634-B601-2200-58736D4156DD}"/>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7"/>
            <a:ext cx="1267389" cy="174606"/>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de-DE" sz="1800" b="1" dirty="0">
                <a:latin typeface="Arial" panose="020B0604020202020204" pitchFamily="34" charset="0"/>
                <a:cs typeface="Arial" panose="020B0604020202020204" pitchFamily="34" charset="0"/>
              </a:rPr>
              <a:t>Einstieg</a:t>
            </a:r>
          </a:p>
        </p:txBody>
      </p:sp>
    </p:spTree>
    <p:extLst>
      <p:ext uri="{BB962C8B-B14F-4D97-AF65-F5344CB8AC3E}">
        <p14:creationId xmlns:p14="http://schemas.microsoft.com/office/powerpoint/2010/main" val="2716629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hecklist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1482470-1F95-F8D5-D86F-917C515D98B6}"/>
              </a:ext>
            </a:extLst>
          </p:cNvPr>
          <p:cNvPicPr>
            <a:picLocks noChangeAspect="1"/>
          </p:cNvPicPr>
          <p:nvPr userDrawn="1"/>
        </p:nvPicPr>
        <p:blipFill>
          <a:blip r:embed="rId2">
            <a:alphaModFix amt="26000"/>
          </a:blip>
          <a:stretch>
            <a:fillRect/>
          </a:stretch>
        </p:blipFill>
        <p:spPr>
          <a:xfrm>
            <a:off x="2466" y="986893"/>
            <a:ext cx="12189533" cy="5871106"/>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4" y="341006"/>
            <a:ext cx="4331773" cy="241594"/>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Checkliste – worauf kann ich achten?</a:t>
            </a:r>
          </a:p>
        </p:txBody>
      </p:sp>
      <p:pic>
        <p:nvPicPr>
          <p:cNvPr id="3" name="Grafik 2">
            <a:extLst>
              <a:ext uri="{FF2B5EF4-FFF2-40B4-BE49-F238E27FC236}">
                <a16:creationId xmlns:a16="http://schemas.microsoft.com/office/drawing/2014/main" id="{94A96DFB-32E7-F62B-46B0-EA9F02569DF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76657" y="281596"/>
            <a:ext cx="533400" cy="533400"/>
          </a:xfrm>
          <a:prstGeom prst="rect">
            <a:avLst/>
          </a:prstGeom>
        </p:spPr>
      </p:pic>
      <p:grpSp>
        <p:nvGrpSpPr>
          <p:cNvPr id="6" name="Gruppieren 5">
            <a:extLst>
              <a:ext uri="{FF2B5EF4-FFF2-40B4-BE49-F238E27FC236}">
                <a16:creationId xmlns:a16="http://schemas.microsoft.com/office/drawing/2014/main" id="{13D6D479-CC15-33D0-0176-984E4959C7C8}"/>
              </a:ext>
            </a:extLst>
          </p:cNvPr>
          <p:cNvGrpSpPr/>
          <p:nvPr userDrawn="1"/>
        </p:nvGrpSpPr>
        <p:grpSpPr>
          <a:xfrm>
            <a:off x="491707" y="1145310"/>
            <a:ext cx="5604294" cy="2554990"/>
            <a:chOff x="1286241" y="2201089"/>
            <a:chExt cx="9302735" cy="3631324"/>
          </a:xfrm>
          <a:solidFill>
            <a:schemeClr val="bg1"/>
          </a:solidFill>
          <a:effectLst>
            <a:outerShdw blurRad="50800" dist="38100" dir="2700000" algn="tl" rotWithShape="0">
              <a:prstClr val="black">
                <a:alpha val="40000"/>
              </a:prstClr>
            </a:outerShdw>
          </a:effectLst>
        </p:grpSpPr>
        <p:sp>
          <p:nvSpPr>
            <p:cNvPr id="7" name="Abgerundetes Rechteck 6">
              <a:extLst>
                <a:ext uri="{FF2B5EF4-FFF2-40B4-BE49-F238E27FC236}">
                  <a16:creationId xmlns:a16="http://schemas.microsoft.com/office/drawing/2014/main" id="{C7CEE4B9-8516-70C8-8442-8F48868A9B6D}"/>
                </a:ext>
              </a:extLst>
            </p:cNvPr>
            <p:cNvSpPr/>
            <p:nvPr/>
          </p:nvSpPr>
          <p:spPr>
            <a:xfrm>
              <a:off x="1286243" y="2201089"/>
              <a:ext cx="975119" cy="363132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bgerundetes Rechteck 7">
              <a:extLst>
                <a:ext uri="{FF2B5EF4-FFF2-40B4-BE49-F238E27FC236}">
                  <a16:creationId xmlns:a16="http://schemas.microsoft.com/office/drawing/2014/main" id="{9C6F0675-D31A-0908-E2ED-1E84BE7AA578}"/>
                </a:ext>
              </a:extLst>
            </p:cNvPr>
            <p:cNvSpPr/>
            <p:nvPr/>
          </p:nvSpPr>
          <p:spPr>
            <a:xfrm>
              <a:off x="9613857" y="2201089"/>
              <a:ext cx="975119" cy="363132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Abgerundetes Rechteck 8">
              <a:extLst>
                <a:ext uri="{FF2B5EF4-FFF2-40B4-BE49-F238E27FC236}">
                  <a16:creationId xmlns:a16="http://schemas.microsoft.com/office/drawing/2014/main" id="{FB4228B4-3854-FC85-3A43-973F6207A6AD}"/>
                </a:ext>
              </a:extLst>
            </p:cNvPr>
            <p:cNvSpPr/>
            <p:nvPr/>
          </p:nvSpPr>
          <p:spPr>
            <a:xfrm>
              <a:off x="1286241" y="2201089"/>
              <a:ext cx="9302733" cy="363132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0" name="Untertitel 2">
            <a:extLst>
              <a:ext uri="{FF2B5EF4-FFF2-40B4-BE49-F238E27FC236}">
                <a16:creationId xmlns:a16="http://schemas.microsoft.com/office/drawing/2014/main" id="{09AFCFDC-F91E-62C8-8D76-64F1BE39D578}"/>
              </a:ext>
            </a:extLst>
          </p:cNvPr>
          <p:cNvSpPr txBox="1">
            <a:spLocks/>
          </p:cNvSpPr>
          <p:nvPr userDrawn="1"/>
        </p:nvSpPr>
        <p:spPr>
          <a:xfrm>
            <a:off x="661488" y="1337385"/>
            <a:ext cx="5381114" cy="1635575"/>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de-DE" sz="1400" b="1" dirty="0">
                <a:solidFill>
                  <a:schemeClr val="accent2"/>
                </a:solidFill>
                <a:latin typeface="Arial" panose="020B0604020202020204" pitchFamily="34" charset="0"/>
                <a:cs typeface="Arial" panose="020B0604020202020204" pitchFamily="34" charset="0"/>
              </a:rPr>
              <a:t>Genau hinschauen: </a:t>
            </a:r>
            <a:r>
              <a:rPr lang="de-DE" sz="1400" dirty="0">
                <a:solidFill>
                  <a:prstClr val="black"/>
                </a:solidFill>
                <a:latin typeface="Arial" panose="020B0604020202020204" pitchFamily="34" charset="0"/>
                <a:cs typeface="Arial" panose="020B0604020202020204" pitchFamily="34" charset="0"/>
              </a:rPr>
              <a:t>Kommen dir Aussagen in einem Social-Media-Beitrag komisch vor? Hast du zum gleichen Thema vielleicht einen anderen Wissensstand? Wird auf dem Kanal nur eine bestimmte Meinung vertreten oder stellt der Kanal viele unterschiedliche Standpunkte dar? </a:t>
            </a:r>
          </a:p>
          <a:p>
            <a:pPr marL="0" indent="0">
              <a:lnSpc>
                <a:spcPct val="110000"/>
              </a:lnSpc>
              <a:spcBef>
                <a:spcPts val="600"/>
              </a:spcBef>
              <a:buNone/>
            </a:pPr>
            <a:r>
              <a:rPr lang="de-DE" sz="1400" dirty="0">
                <a:solidFill>
                  <a:prstClr val="black"/>
                </a:solidFill>
                <a:latin typeface="Arial" panose="020B0604020202020204" pitchFamily="34" charset="0"/>
                <a:cs typeface="Arial" panose="020B0604020202020204" pitchFamily="34" charset="0"/>
              </a:rPr>
              <a:t>Benutze deinen gesunden Menschenverstand und sei immer kritisch. Verlasse dich nicht auf die erstbeste Information zu einem Thema, sondern suche bewusst nach verschiedenen Quellen und vergleiche sie.</a:t>
            </a:r>
          </a:p>
        </p:txBody>
      </p:sp>
      <p:sp>
        <p:nvSpPr>
          <p:cNvPr id="48" name="Untertitel 2">
            <a:extLst>
              <a:ext uri="{FF2B5EF4-FFF2-40B4-BE49-F238E27FC236}">
                <a16:creationId xmlns:a16="http://schemas.microsoft.com/office/drawing/2014/main" id="{0155F756-956D-67DA-8B72-4929A317D653}"/>
              </a:ext>
            </a:extLst>
          </p:cNvPr>
          <p:cNvSpPr txBox="1">
            <a:spLocks/>
          </p:cNvSpPr>
          <p:nvPr userDrawn="1"/>
        </p:nvSpPr>
        <p:spPr>
          <a:xfrm>
            <a:off x="9871656" y="1102458"/>
            <a:ext cx="3538410" cy="1439066"/>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endParaRPr lang="de-DE" sz="1400" dirty="0">
              <a:solidFill>
                <a:prstClr val="black"/>
              </a:solidFill>
              <a:latin typeface="Arial" panose="020B0604020202020204" pitchFamily="34" charset="0"/>
              <a:cs typeface="Arial" panose="020B0604020202020204" pitchFamily="34" charset="0"/>
            </a:endParaRPr>
          </a:p>
        </p:txBody>
      </p:sp>
      <p:grpSp>
        <p:nvGrpSpPr>
          <p:cNvPr id="49" name="Gruppieren 48">
            <a:extLst>
              <a:ext uri="{FF2B5EF4-FFF2-40B4-BE49-F238E27FC236}">
                <a16:creationId xmlns:a16="http://schemas.microsoft.com/office/drawing/2014/main" id="{6D083197-1A89-CA10-9E37-64AC61F30D72}"/>
              </a:ext>
            </a:extLst>
          </p:cNvPr>
          <p:cNvGrpSpPr/>
          <p:nvPr userDrawn="1"/>
        </p:nvGrpSpPr>
        <p:grpSpPr>
          <a:xfrm>
            <a:off x="6349583" y="1145310"/>
            <a:ext cx="5604292" cy="2590686"/>
            <a:chOff x="1286243" y="2201089"/>
            <a:chExt cx="9302732" cy="3682058"/>
          </a:xfrm>
          <a:solidFill>
            <a:schemeClr val="bg1"/>
          </a:solidFill>
          <a:effectLst>
            <a:outerShdw blurRad="50800" dist="38100" dir="2700000" algn="tl" rotWithShape="0">
              <a:prstClr val="black">
                <a:alpha val="40000"/>
              </a:prstClr>
            </a:outerShdw>
          </a:effectLst>
        </p:grpSpPr>
        <p:sp>
          <p:nvSpPr>
            <p:cNvPr id="50" name="Abgerundetes Rechteck 49">
              <a:extLst>
                <a:ext uri="{FF2B5EF4-FFF2-40B4-BE49-F238E27FC236}">
                  <a16:creationId xmlns:a16="http://schemas.microsoft.com/office/drawing/2014/main" id="{CBE9AF52-ACFA-7767-A382-B0600D174CF2}"/>
                </a:ext>
              </a:extLst>
            </p:cNvPr>
            <p:cNvSpPr/>
            <p:nvPr/>
          </p:nvSpPr>
          <p:spPr>
            <a:xfrm>
              <a:off x="1286243" y="2201089"/>
              <a:ext cx="975119" cy="36820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Abgerundetes Rechteck 50">
              <a:extLst>
                <a:ext uri="{FF2B5EF4-FFF2-40B4-BE49-F238E27FC236}">
                  <a16:creationId xmlns:a16="http://schemas.microsoft.com/office/drawing/2014/main" id="{A4ABCAF9-42AA-9416-C6FF-6365DF75ED10}"/>
                </a:ext>
              </a:extLst>
            </p:cNvPr>
            <p:cNvSpPr/>
            <p:nvPr/>
          </p:nvSpPr>
          <p:spPr>
            <a:xfrm>
              <a:off x="9644556" y="2201089"/>
              <a:ext cx="944419" cy="36820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Abgerundetes Rechteck 51">
              <a:extLst>
                <a:ext uri="{FF2B5EF4-FFF2-40B4-BE49-F238E27FC236}">
                  <a16:creationId xmlns:a16="http://schemas.microsoft.com/office/drawing/2014/main" id="{DF76865A-4C30-51E8-E972-99C84318AD33}"/>
                </a:ext>
              </a:extLst>
            </p:cNvPr>
            <p:cNvSpPr/>
            <p:nvPr/>
          </p:nvSpPr>
          <p:spPr>
            <a:xfrm>
              <a:off x="1422132" y="2201089"/>
              <a:ext cx="9166843" cy="36820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3" name="Untertitel 2">
            <a:extLst>
              <a:ext uri="{FF2B5EF4-FFF2-40B4-BE49-F238E27FC236}">
                <a16:creationId xmlns:a16="http://schemas.microsoft.com/office/drawing/2014/main" id="{F22FA74F-7D37-8FF4-BD4B-1D96F49C59E6}"/>
              </a:ext>
            </a:extLst>
          </p:cNvPr>
          <p:cNvSpPr txBox="1">
            <a:spLocks/>
          </p:cNvSpPr>
          <p:nvPr userDrawn="1"/>
        </p:nvSpPr>
        <p:spPr>
          <a:xfrm>
            <a:off x="6519363" y="1337385"/>
            <a:ext cx="5381114" cy="1635575"/>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spcAft>
                <a:spcPts val="300"/>
              </a:spcAft>
              <a:buNone/>
            </a:pPr>
            <a:r>
              <a:rPr lang="de-DE" sz="1400" b="1" dirty="0">
                <a:solidFill>
                  <a:schemeClr val="accent2"/>
                </a:solidFill>
                <a:latin typeface="Arial" panose="020B0604020202020204" pitchFamily="34" charset="0"/>
                <a:cs typeface="Arial" panose="020B0604020202020204" pitchFamily="34" charset="0"/>
              </a:rPr>
              <a:t>Keine Toleranz für Hassbotschaften: </a:t>
            </a:r>
            <a:r>
              <a:rPr lang="de-DE" sz="1400" dirty="0">
                <a:solidFill>
                  <a:prstClr val="black"/>
                </a:solidFill>
                <a:latin typeface="Arial" panose="020B0604020202020204" pitchFamily="34" charset="0"/>
                <a:cs typeface="Arial" panose="020B0604020202020204" pitchFamily="34" charset="0"/>
              </a:rPr>
              <a:t>Auf Social Media werden uns eher emotional aufgeladene Inhalte angezeigt als sachliche und faktenorientierte Beiträge. Politische Vorgänge und Diskussionen sind aber oft vielschichtig und passen nicht so einfach in das binäre Bewertungsschema von Like/Dislike. </a:t>
            </a:r>
          </a:p>
          <a:p>
            <a:pPr marL="0" indent="0">
              <a:lnSpc>
                <a:spcPct val="110000"/>
              </a:lnSpc>
              <a:spcBef>
                <a:spcPts val="600"/>
              </a:spcBef>
              <a:spcAft>
                <a:spcPts val="300"/>
              </a:spcAft>
              <a:buNone/>
            </a:pPr>
            <a:r>
              <a:rPr lang="de-DE" sz="1400" dirty="0">
                <a:solidFill>
                  <a:prstClr val="black"/>
                </a:solidFill>
                <a:latin typeface="Arial" panose="020B0604020202020204" pitchFamily="34" charset="0"/>
                <a:cs typeface="Arial" panose="020B0604020202020204" pitchFamily="34" charset="0"/>
              </a:rPr>
              <a:t>Achte bei den Inhalten darauf, dass Argumente abgewogen und keine pauschalen Aussagen getroffen werden. Grundsätzlich solltest du keine Toleranz für Hassbotschaften zeigen. Hier gilt: Lieber sofort die Inhalte wegklicken bzw. die Kanäle entfolgen.</a:t>
            </a:r>
          </a:p>
        </p:txBody>
      </p:sp>
      <p:pic>
        <p:nvPicPr>
          <p:cNvPr id="2" name="Grafik 1">
            <a:extLst>
              <a:ext uri="{FF2B5EF4-FFF2-40B4-BE49-F238E27FC236}">
                <a16:creationId xmlns:a16="http://schemas.microsoft.com/office/drawing/2014/main" id="{10C71515-08B2-AD17-9292-AFD1C6AEB97B}"/>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4293402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heckliste">
    <p:spTree>
      <p:nvGrpSpPr>
        <p:cNvPr id="1" name=""/>
        <p:cNvGrpSpPr/>
        <p:nvPr/>
      </p:nvGrpSpPr>
      <p:grpSpPr>
        <a:xfrm>
          <a:off x="0" y="0"/>
          <a:ext cx="0" cy="0"/>
          <a:chOff x="0" y="0"/>
          <a:chExt cx="0" cy="0"/>
        </a:xfrm>
      </p:grpSpPr>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4" y="341006"/>
            <a:ext cx="4331773" cy="241594"/>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Impressum</a:t>
            </a:r>
          </a:p>
        </p:txBody>
      </p:sp>
      <p:sp>
        <p:nvSpPr>
          <p:cNvPr id="2" name="Untertitel 2">
            <a:extLst>
              <a:ext uri="{FF2B5EF4-FFF2-40B4-BE49-F238E27FC236}">
                <a16:creationId xmlns:a16="http://schemas.microsoft.com/office/drawing/2014/main" id="{6E5F5968-BB6C-9978-C73E-57105344B9C9}"/>
              </a:ext>
            </a:extLst>
          </p:cNvPr>
          <p:cNvSpPr txBox="1">
            <a:spLocks/>
          </p:cNvSpPr>
          <p:nvPr userDrawn="1"/>
        </p:nvSpPr>
        <p:spPr>
          <a:xfrm>
            <a:off x="1235075" y="1164221"/>
            <a:ext cx="8537224" cy="18119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de-DE" sz="1200" b="1" dirty="0">
                <a:latin typeface="Arial" panose="020B0604020202020204" pitchFamily="34" charset="0"/>
                <a:cs typeface="Arial" panose="020B0604020202020204" pitchFamily="34" charset="0"/>
              </a:rPr>
              <a:t>Unterrichtsmaterialien und digitale Anwendung „Wahlberg wählt“: </a:t>
            </a:r>
          </a:p>
          <a:p>
            <a:pPr marL="0" indent="0">
              <a:lnSpc>
                <a:spcPct val="120000"/>
              </a:lnSpc>
              <a:spcBef>
                <a:spcPts val="300"/>
              </a:spcBef>
              <a:spcAft>
                <a:spcPts val="300"/>
              </a:spcAft>
              <a:buNone/>
            </a:pPr>
            <a:r>
              <a:rPr lang="de-DE" sz="1000" b="1" dirty="0">
                <a:latin typeface="Arial" panose="020B0604020202020204" pitchFamily="34" charset="0"/>
                <a:cs typeface="Arial" panose="020B0604020202020204" pitchFamily="34" charset="0"/>
              </a:rPr>
              <a:t>Konzeption: </a:t>
            </a:r>
            <a:r>
              <a:rPr lang="de-DE" sz="1000" b="0" dirty="0">
                <a:latin typeface="Arial" panose="020B0604020202020204" pitchFamily="34" charset="0"/>
                <a:cs typeface="Arial" panose="020B0604020202020204" pitchFamily="34" charset="0"/>
              </a:rPr>
              <a:t>BLM</a:t>
            </a:r>
            <a:r>
              <a:rPr lang="de-DE" sz="1000" b="1"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Stiftung Medienpädagogik Bayern und nach morgen – Wigger, Gorski GbR</a:t>
            </a:r>
            <a:br>
              <a:rPr lang="de-DE" sz="1000" dirty="0">
                <a:latin typeface="Arial" panose="020B0604020202020204" pitchFamily="34" charset="0"/>
                <a:cs typeface="Arial" panose="020B0604020202020204" pitchFamily="34" charset="0"/>
              </a:rPr>
            </a:br>
            <a:r>
              <a:rPr lang="de-DE" sz="1000" b="1" dirty="0">
                <a:latin typeface="Arial" panose="020B0604020202020204" pitchFamily="34" charset="0"/>
                <a:cs typeface="Arial" panose="020B0604020202020204" pitchFamily="34" charset="0"/>
              </a:rPr>
              <a:t>Redaktion: </a:t>
            </a:r>
            <a:r>
              <a:rPr lang="de-DE" sz="1000" dirty="0">
                <a:latin typeface="Arial" panose="020B0604020202020204" pitchFamily="34" charset="0"/>
                <a:cs typeface="Arial" panose="020B0604020202020204" pitchFamily="34" charset="0"/>
              </a:rPr>
              <a:t>Katharina Schulz, Lina Renken und Dr. Martina Kollroß (BLM Stiftung Medienpädagogik Bayern)</a:t>
            </a:r>
            <a:br>
              <a:rPr lang="de-DE" sz="1000" dirty="0">
                <a:latin typeface="Arial" panose="020B0604020202020204" pitchFamily="34" charset="0"/>
                <a:cs typeface="Arial" panose="020B0604020202020204" pitchFamily="34" charset="0"/>
              </a:rPr>
            </a:br>
            <a:r>
              <a:rPr lang="de-DE" sz="1000" b="1" dirty="0">
                <a:latin typeface="Arial" panose="020B0604020202020204" pitchFamily="34" charset="0"/>
                <a:cs typeface="Arial" panose="020B0604020202020204" pitchFamily="34" charset="0"/>
              </a:rPr>
              <a:t>Gestaltung und Programmierung: </a:t>
            </a:r>
            <a:r>
              <a:rPr lang="de-DE" sz="1000" dirty="0">
                <a:latin typeface="Arial" panose="020B0604020202020204" pitchFamily="34" charset="0"/>
                <a:cs typeface="Arial" panose="020B0604020202020204" pitchFamily="34" charset="0"/>
              </a:rPr>
              <a:t>nach morgen – Wigger, Gorski GbR</a:t>
            </a:r>
            <a:br>
              <a:rPr lang="de-DE" sz="1000" dirty="0">
                <a:latin typeface="Arial" panose="020B0604020202020204" pitchFamily="34" charset="0"/>
                <a:cs typeface="Arial" panose="020B0604020202020204" pitchFamily="34" charset="0"/>
              </a:rPr>
            </a:br>
            <a:r>
              <a:rPr lang="de-DE" sz="1000" b="1" dirty="0">
                <a:latin typeface="Arial" panose="020B0604020202020204" pitchFamily="34" charset="0"/>
                <a:cs typeface="Arial" panose="020B0604020202020204" pitchFamily="34" charset="0"/>
              </a:rPr>
              <a:t>Lehrplan- und Medienkompetenzbezug: </a:t>
            </a:r>
            <a:r>
              <a:rPr lang="de-DE" sz="1000" dirty="0">
                <a:latin typeface="Arial" panose="020B0604020202020204" pitchFamily="34" charset="0"/>
                <a:cs typeface="Arial" panose="020B0604020202020204" pitchFamily="34" charset="0"/>
              </a:rPr>
              <a:t>Staatsinstitut für Schulqualität und Bildungsforschung (ISB)</a:t>
            </a:r>
            <a:endParaRPr lang="de-DE" sz="1200" dirty="0">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pPr>
            <a:endParaRPr lang="de-DE" sz="1200" dirty="0">
              <a:latin typeface="Arial" panose="020B0604020202020204" pitchFamily="34" charset="0"/>
              <a:cs typeface="Arial" panose="020B0604020202020204" pitchFamily="34" charset="0"/>
            </a:endParaRPr>
          </a:p>
        </p:txBody>
      </p:sp>
      <p:sp>
        <p:nvSpPr>
          <p:cNvPr id="6" name="Untertitel 2">
            <a:extLst>
              <a:ext uri="{FF2B5EF4-FFF2-40B4-BE49-F238E27FC236}">
                <a16:creationId xmlns:a16="http://schemas.microsoft.com/office/drawing/2014/main" id="{80CB2E87-727A-CB32-DF41-0875FFCBC7EA}"/>
              </a:ext>
            </a:extLst>
          </p:cNvPr>
          <p:cNvSpPr txBox="1">
            <a:spLocks/>
          </p:cNvSpPr>
          <p:nvPr userDrawn="1"/>
        </p:nvSpPr>
        <p:spPr>
          <a:xfrm>
            <a:off x="2411240" y="4729998"/>
            <a:ext cx="3327709" cy="911385"/>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de-DE" sz="1000" b="1" dirty="0">
                <a:solidFill>
                  <a:prstClr val="black"/>
                </a:solidFill>
                <a:latin typeface="Arial" panose="020B0604020202020204" pitchFamily="34" charset="0"/>
                <a:cs typeface="Arial" panose="020B0604020202020204" pitchFamily="34" charset="0"/>
              </a:rPr>
              <a:t>Copyright: </a:t>
            </a:r>
            <a:r>
              <a:rPr lang="de-DE" sz="1000" b="0" dirty="0">
                <a:solidFill>
                  <a:prstClr val="black"/>
                </a:solidFill>
                <a:latin typeface="Arial" panose="020B0604020202020204" pitchFamily="34" charset="0"/>
                <a:cs typeface="Arial" panose="020B0604020202020204" pitchFamily="34" charset="0"/>
              </a:rPr>
              <a:t>BLM</a:t>
            </a:r>
            <a:r>
              <a:rPr lang="de-DE" sz="1000" b="1" dirty="0">
                <a:solidFill>
                  <a:prstClr val="black"/>
                </a:solidFill>
                <a:latin typeface="Arial" panose="020B0604020202020204" pitchFamily="34" charset="0"/>
                <a:cs typeface="Arial" panose="020B0604020202020204" pitchFamily="34" charset="0"/>
              </a:rPr>
              <a:t> </a:t>
            </a:r>
            <a:r>
              <a:rPr lang="de-DE" sz="1000" dirty="0">
                <a:solidFill>
                  <a:prstClr val="black"/>
                </a:solidFill>
                <a:latin typeface="Arial" panose="020B0604020202020204" pitchFamily="34" charset="0"/>
                <a:cs typeface="Arial" panose="020B0604020202020204" pitchFamily="34" charset="0"/>
              </a:rPr>
              <a:t>Stiftung Medienpädagogik Bayern 2024</a:t>
            </a:r>
            <a:br>
              <a:rPr lang="de-DE" sz="1000" dirty="0">
                <a:solidFill>
                  <a:prstClr val="black"/>
                </a:solidFill>
                <a:latin typeface="Arial" panose="020B0604020202020204" pitchFamily="34" charset="0"/>
                <a:cs typeface="Arial" panose="020B0604020202020204" pitchFamily="34" charset="0"/>
              </a:rPr>
            </a:br>
            <a:r>
              <a:rPr lang="de-DE" sz="1000" dirty="0">
                <a:solidFill>
                  <a:prstClr val="black"/>
                </a:solidFill>
                <a:latin typeface="Arial" panose="020B0604020202020204" pitchFamily="34" charset="0"/>
                <a:cs typeface="Arial" panose="020B0604020202020204" pitchFamily="34" charset="0"/>
              </a:rPr>
              <a:t>Alle Rechte vorbehalten</a:t>
            </a:r>
            <a:br>
              <a:rPr lang="de-DE" sz="1000" dirty="0">
                <a:solidFill>
                  <a:prstClr val="black"/>
                </a:solidFill>
                <a:latin typeface="Arial" panose="020B0604020202020204" pitchFamily="34" charset="0"/>
                <a:cs typeface="Arial" panose="020B0604020202020204" pitchFamily="34" charset="0"/>
              </a:rPr>
            </a:br>
            <a:endParaRPr lang="de-DE" sz="1000" dirty="0">
              <a:solidFill>
                <a:prstClr val="black"/>
              </a:solidFill>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pPr>
            <a:endParaRPr lang="de-DE" sz="1000" dirty="0">
              <a:solidFill>
                <a:prstClr val="black"/>
              </a:solidFill>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pPr>
            <a:r>
              <a:rPr lang="de-DE" sz="1000" dirty="0">
                <a:solidFill>
                  <a:prstClr val="black"/>
                </a:solidFill>
                <a:latin typeface="Arial" panose="020B0604020202020204" pitchFamily="34" charset="0"/>
                <a:cs typeface="Arial" panose="020B0604020202020204" pitchFamily="34" charset="0"/>
              </a:rPr>
              <a:t>Gefördert von der Bayerischen Staatskanzlei</a:t>
            </a:r>
            <a:br>
              <a:rPr lang="de-DE" sz="1000" dirty="0">
                <a:solidFill>
                  <a:prstClr val="black"/>
                </a:solidFill>
                <a:latin typeface="Arial" panose="020B0604020202020204" pitchFamily="34" charset="0"/>
                <a:cs typeface="Arial" panose="020B0604020202020204" pitchFamily="34" charset="0"/>
              </a:rPr>
            </a:br>
            <a:endParaRPr lang="de-DE" sz="1000" dirty="0">
              <a:solidFill>
                <a:prstClr val="black"/>
              </a:solidFill>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pPr>
            <a:endParaRPr lang="de-DE" sz="1000" dirty="0">
              <a:solidFill>
                <a:prstClr val="black"/>
              </a:solidFill>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pPr>
            <a:endParaRPr lang="de-DE" sz="1000" dirty="0">
              <a:solidFill>
                <a:prstClr val="black"/>
              </a:solidFill>
              <a:latin typeface="Arial" panose="020B0604020202020204" pitchFamily="34" charset="0"/>
              <a:cs typeface="Arial" panose="020B0604020202020204" pitchFamily="34" charset="0"/>
            </a:endParaRPr>
          </a:p>
        </p:txBody>
      </p:sp>
      <p:sp>
        <p:nvSpPr>
          <p:cNvPr id="7" name="Untertitel 2">
            <a:extLst>
              <a:ext uri="{FF2B5EF4-FFF2-40B4-BE49-F238E27FC236}">
                <a16:creationId xmlns:a16="http://schemas.microsoft.com/office/drawing/2014/main" id="{994B7FF6-9CA6-0814-292B-1D21641130FF}"/>
              </a:ext>
            </a:extLst>
          </p:cNvPr>
          <p:cNvSpPr txBox="1">
            <a:spLocks/>
          </p:cNvSpPr>
          <p:nvPr userDrawn="1"/>
        </p:nvSpPr>
        <p:spPr>
          <a:xfrm>
            <a:off x="6096000" y="4729998"/>
            <a:ext cx="4860925" cy="496052"/>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de-DE" sz="1000" dirty="0">
                <a:solidFill>
                  <a:prstClr val="black"/>
                </a:solidFill>
                <a:latin typeface="Arial" panose="020B0604020202020204" pitchFamily="34" charset="0"/>
                <a:cs typeface="Arial" panose="020B0604020202020204" pitchFamily="34" charset="0"/>
              </a:rPr>
              <a:t>Die in der Präsentation verwendeten Bilder sind urheberrechtlich geschützt </a:t>
            </a:r>
            <a:br>
              <a:rPr lang="de-DE" sz="1000" dirty="0">
                <a:solidFill>
                  <a:prstClr val="black"/>
                </a:solidFill>
                <a:latin typeface="Arial" panose="020B0604020202020204" pitchFamily="34" charset="0"/>
                <a:cs typeface="Arial" panose="020B0604020202020204" pitchFamily="34" charset="0"/>
              </a:rPr>
            </a:br>
            <a:r>
              <a:rPr lang="de-DE" sz="1000" dirty="0">
                <a:solidFill>
                  <a:prstClr val="black"/>
                </a:solidFill>
                <a:latin typeface="Arial" panose="020B0604020202020204" pitchFamily="34" charset="0"/>
                <a:cs typeface="Arial" panose="020B0604020202020204" pitchFamily="34" charset="0"/>
              </a:rPr>
              <a:t>und dürfen nicht von dieser getrennt verwendet werden.</a:t>
            </a:r>
            <a:br>
              <a:rPr lang="de-DE" sz="1000" dirty="0">
                <a:solidFill>
                  <a:prstClr val="black"/>
                </a:solidFill>
                <a:latin typeface="Arial" panose="020B0604020202020204" pitchFamily="34" charset="0"/>
                <a:cs typeface="Arial" panose="020B0604020202020204" pitchFamily="34" charset="0"/>
              </a:rPr>
            </a:br>
            <a:endParaRPr lang="de-DE" sz="1000" dirty="0">
              <a:solidFill>
                <a:prstClr val="black"/>
              </a:solidFill>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pPr>
            <a:endParaRPr lang="de-DE" sz="1000" dirty="0">
              <a:solidFill>
                <a:prstClr val="black"/>
              </a:solidFill>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pPr>
            <a:endParaRPr lang="de-DE" sz="1000" dirty="0">
              <a:solidFill>
                <a:prstClr val="black"/>
              </a:solidFill>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pPr>
            <a:endParaRPr lang="de-DE" sz="1000" dirty="0">
              <a:solidFill>
                <a:prstClr val="black"/>
              </a:solidFill>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8161ABF2-25D9-8A29-F762-B8BDB99DD77F}"/>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1023267" y="4695992"/>
            <a:ext cx="1031887" cy="364510"/>
          </a:xfrm>
          <a:prstGeom prst="rect">
            <a:avLst/>
          </a:prstGeom>
        </p:spPr>
      </p:pic>
      <p:pic>
        <p:nvPicPr>
          <p:cNvPr id="4" name="Grafik 3" descr="Ein Bild, das Schrift, Symbol, Logo, Grafiken enthält.&#10;&#10;Automatisch generierte Beschreibung">
            <a:extLst>
              <a:ext uri="{FF2B5EF4-FFF2-40B4-BE49-F238E27FC236}">
                <a16:creationId xmlns:a16="http://schemas.microsoft.com/office/drawing/2014/main" id="{1172AA4F-F5AF-F606-E9FD-0E7891452D8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03250" y="5379755"/>
            <a:ext cx="1612900" cy="346612"/>
          </a:xfrm>
          <a:prstGeom prst="rect">
            <a:avLst/>
          </a:prstGeom>
        </p:spPr>
      </p:pic>
      <p:sp>
        <p:nvSpPr>
          <p:cNvPr id="5" name="Untertitel 2">
            <a:extLst>
              <a:ext uri="{FF2B5EF4-FFF2-40B4-BE49-F238E27FC236}">
                <a16:creationId xmlns:a16="http://schemas.microsoft.com/office/drawing/2014/main" id="{59DDA9D5-A1AE-E935-9A0C-D5EF58455AD1}"/>
              </a:ext>
            </a:extLst>
          </p:cNvPr>
          <p:cNvSpPr txBox="1">
            <a:spLocks/>
          </p:cNvSpPr>
          <p:nvPr userDrawn="1"/>
        </p:nvSpPr>
        <p:spPr>
          <a:xfrm>
            <a:off x="6095999" y="5287617"/>
            <a:ext cx="4860925" cy="496052"/>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de-DE" sz="1000" dirty="0">
                <a:solidFill>
                  <a:prstClr val="black"/>
                </a:solidFill>
                <a:latin typeface="Arial" panose="020B0604020202020204" pitchFamily="34" charset="0"/>
                <a:cs typeface="Arial" panose="020B0604020202020204" pitchFamily="34" charset="0"/>
              </a:rPr>
              <a:t>Es wird darauf hingewiesen, dass alle Angaben trotz sorgfältiger Bearbeitung ohne Gewähr erfolgen und eine Haftung der Herausgeberin und der Autorinnen ausgeschlossen ist.</a:t>
            </a:r>
          </a:p>
          <a:p>
            <a:pPr marL="0" indent="0">
              <a:lnSpc>
                <a:spcPct val="100000"/>
              </a:lnSpc>
              <a:spcBef>
                <a:spcPts val="300"/>
              </a:spcBef>
              <a:spcAft>
                <a:spcPts val="300"/>
              </a:spcAft>
              <a:buNone/>
            </a:pPr>
            <a:r>
              <a:rPr lang="de-DE" sz="1000" dirty="0">
                <a:solidFill>
                  <a:prstClr val="black"/>
                </a:solidFill>
                <a:latin typeface="Arial" panose="020B0604020202020204" pitchFamily="34" charset="0"/>
                <a:cs typeface="Arial" panose="020B0604020202020204" pitchFamily="34" charset="0"/>
              </a:rPr>
              <a:t>München, April 2024</a:t>
            </a:r>
          </a:p>
        </p:txBody>
      </p:sp>
      <p:pic>
        <p:nvPicPr>
          <p:cNvPr id="3" name="Grafik 2">
            <a:extLst>
              <a:ext uri="{FF2B5EF4-FFF2-40B4-BE49-F238E27FC236}">
                <a16:creationId xmlns:a16="http://schemas.microsoft.com/office/drawing/2014/main" id="{D355BDA8-3E6E-040A-CF51-403AA6D94B97}"/>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4370960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ase 2 Einstie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28E7257-C2E4-E5A9-9E51-E934251CEF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588"/>
          <a:stretch/>
        </p:blipFill>
        <p:spPr>
          <a:xfrm>
            <a:off x="-6823" y="-13649"/>
            <a:ext cx="12198823" cy="6871649"/>
          </a:xfrm>
          <a:prstGeom prst="rect">
            <a:avLst/>
          </a:prstGeom>
        </p:spPr>
      </p:pic>
      <p:sp>
        <p:nvSpPr>
          <p:cNvPr id="2" name="Rechteck 1">
            <a:extLst>
              <a:ext uri="{FF2B5EF4-FFF2-40B4-BE49-F238E27FC236}">
                <a16:creationId xmlns:a16="http://schemas.microsoft.com/office/drawing/2014/main" id="{F0F43E4A-C02D-511D-09C5-F83A94608ED4}"/>
              </a:ext>
            </a:extLst>
          </p:cNvPr>
          <p:cNvSpPr/>
          <p:nvPr userDrawn="1"/>
        </p:nvSpPr>
        <p:spPr>
          <a:xfrm>
            <a:off x="-3175" y="-6825"/>
            <a:ext cx="1883884" cy="686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0DE8EF80-D4F9-CDA8-8654-FE67BF5B527F}"/>
              </a:ext>
            </a:extLst>
          </p:cNvPr>
          <p:cNvSpPr txBox="1"/>
          <p:nvPr userDrawn="1"/>
        </p:nvSpPr>
        <p:spPr>
          <a:xfrm>
            <a:off x="2593302" y="2616895"/>
            <a:ext cx="7414298" cy="1661993"/>
          </a:xfrm>
          <a:prstGeom prst="rect">
            <a:avLst/>
          </a:prstGeom>
          <a:noFill/>
        </p:spPr>
        <p:txBody>
          <a:bodyPr wrap="square" lIns="0" tIns="0" rIns="90000" bIns="0" rtlCol="0">
            <a:spAutoFit/>
          </a:bodyPr>
          <a:lstStyle/>
          <a:p>
            <a:r>
              <a:rPr lang="de-DE" sz="5400" b="1" dirty="0">
                <a:solidFill>
                  <a:schemeClr val="bg1"/>
                </a:solidFill>
                <a:latin typeface="Arial" panose="020B0604020202020204" pitchFamily="34" charset="0"/>
                <a:cs typeface="Arial" panose="020B0604020202020204" pitchFamily="34" charset="0"/>
              </a:rPr>
              <a:t>Bearbeitung digitale Anwendung</a:t>
            </a:r>
            <a:endParaRPr lang="de-DE" sz="5500" dirty="0"/>
          </a:p>
        </p:txBody>
      </p:sp>
      <p:sp>
        <p:nvSpPr>
          <p:cNvPr id="11" name="Untertitel 2">
            <a:extLst>
              <a:ext uri="{FF2B5EF4-FFF2-40B4-BE49-F238E27FC236}">
                <a16:creationId xmlns:a16="http://schemas.microsoft.com/office/drawing/2014/main" id="{ED325822-C9A1-4140-AD20-19B7EB0E7746}"/>
              </a:ext>
            </a:extLst>
          </p:cNvPr>
          <p:cNvSpPr txBox="1">
            <a:spLocks/>
          </p:cNvSpPr>
          <p:nvPr userDrawn="1"/>
        </p:nvSpPr>
        <p:spPr>
          <a:xfrm>
            <a:off x="0" y="3792420"/>
            <a:ext cx="1883884" cy="312669"/>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500" dirty="0">
                <a:latin typeface="Arial" panose="020B0604020202020204" pitchFamily="34" charset="0"/>
                <a:cs typeface="Arial" panose="020B0604020202020204" pitchFamily="34" charset="0"/>
              </a:rPr>
              <a:t>Phase 2</a:t>
            </a:r>
          </a:p>
        </p:txBody>
      </p:sp>
      <p:cxnSp>
        <p:nvCxnSpPr>
          <p:cNvPr id="12" name="Gerade Verbindung 11">
            <a:extLst>
              <a:ext uri="{FF2B5EF4-FFF2-40B4-BE49-F238E27FC236}">
                <a16:creationId xmlns:a16="http://schemas.microsoft.com/office/drawing/2014/main" id="{146277BD-CA10-5E84-3A66-B5E6983F1028}"/>
              </a:ext>
            </a:extLst>
          </p:cNvPr>
          <p:cNvCxnSpPr>
            <a:cxnSpLocks/>
          </p:cNvCxnSpPr>
          <p:nvPr userDrawn="1"/>
        </p:nvCxnSpPr>
        <p:spPr>
          <a:xfrm>
            <a:off x="493337" y="3440017"/>
            <a:ext cx="897210"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4835A7E5-6B48-5591-C9DC-F0705D1107DD}"/>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10028"/>
          <a:stretch/>
        </p:blipFill>
        <p:spPr>
          <a:xfrm>
            <a:off x="226979" y="2011609"/>
            <a:ext cx="1490681" cy="1341192"/>
          </a:xfrm>
          <a:prstGeom prst="rect">
            <a:avLst/>
          </a:prstGeom>
        </p:spPr>
      </p:pic>
    </p:spTree>
    <p:extLst>
      <p:ext uri="{BB962C8B-B14F-4D97-AF65-F5344CB8AC3E}">
        <p14:creationId xmlns:p14="http://schemas.microsoft.com/office/powerpoint/2010/main" val="1161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llenverteilung">
    <p:spTree>
      <p:nvGrpSpPr>
        <p:cNvPr id="1" name=""/>
        <p:cNvGrpSpPr/>
        <p:nvPr/>
      </p:nvGrpSpPr>
      <p:grpSpPr>
        <a:xfrm>
          <a:off x="0" y="0"/>
          <a:ext cx="0" cy="0"/>
          <a:chOff x="0" y="0"/>
          <a:chExt cx="0" cy="0"/>
        </a:xfrm>
      </p:grpSpPr>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7"/>
            <a:ext cx="1967369" cy="174606"/>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de-DE" sz="1800" b="1" dirty="0">
                <a:solidFill>
                  <a:prstClr val="black"/>
                </a:solidFill>
                <a:latin typeface="Arial" panose="020B0604020202020204" pitchFamily="34" charset="0"/>
                <a:cs typeface="Arial" panose="020B0604020202020204" pitchFamily="34" charset="0"/>
              </a:rPr>
              <a:t>Rollenverteilung</a:t>
            </a:r>
            <a:endParaRPr lang="de-DE" sz="1800" b="1" dirty="0">
              <a:latin typeface="Arial" panose="020B0604020202020204" pitchFamily="34" charset="0"/>
              <a:cs typeface="Arial" panose="020B0604020202020204" pitchFamily="34" charset="0"/>
            </a:endParaRPr>
          </a:p>
        </p:txBody>
      </p:sp>
      <p:sp>
        <p:nvSpPr>
          <p:cNvPr id="2" name="Untertitel 2">
            <a:extLst>
              <a:ext uri="{FF2B5EF4-FFF2-40B4-BE49-F238E27FC236}">
                <a16:creationId xmlns:a16="http://schemas.microsoft.com/office/drawing/2014/main" id="{8F6488F8-E98E-062C-6520-DAFA511B7F3F}"/>
              </a:ext>
            </a:extLst>
          </p:cNvPr>
          <p:cNvSpPr txBox="1">
            <a:spLocks/>
          </p:cNvSpPr>
          <p:nvPr userDrawn="1"/>
        </p:nvSpPr>
        <p:spPr>
          <a:xfrm>
            <a:off x="765291" y="4630781"/>
            <a:ext cx="2806467" cy="312669"/>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500" dirty="0">
                <a:latin typeface="Arial" panose="020B0604020202020204" pitchFamily="34" charset="0"/>
                <a:cs typeface="Arial" panose="020B0604020202020204" pitchFamily="34" charset="0"/>
              </a:rPr>
              <a:t>Profil von Muriel</a:t>
            </a:r>
          </a:p>
        </p:txBody>
      </p:sp>
      <p:sp>
        <p:nvSpPr>
          <p:cNvPr id="4" name="Untertitel 2">
            <a:extLst>
              <a:ext uri="{FF2B5EF4-FFF2-40B4-BE49-F238E27FC236}">
                <a16:creationId xmlns:a16="http://schemas.microsoft.com/office/drawing/2014/main" id="{16E8389F-DCC4-8981-197C-3E6F96F17426}"/>
              </a:ext>
            </a:extLst>
          </p:cNvPr>
          <p:cNvSpPr txBox="1">
            <a:spLocks/>
          </p:cNvSpPr>
          <p:nvPr userDrawn="1"/>
        </p:nvSpPr>
        <p:spPr>
          <a:xfrm>
            <a:off x="8620242" y="4630781"/>
            <a:ext cx="2992791" cy="312669"/>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500" dirty="0">
                <a:latin typeface="Arial" panose="020B0604020202020204" pitchFamily="34" charset="0"/>
                <a:cs typeface="Arial" panose="020B0604020202020204" pitchFamily="34" charset="0"/>
              </a:rPr>
              <a:t>Profil von Robyn</a:t>
            </a:r>
          </a:p>
        </p:txBody>
      </p:sp>
      <p:sp>
        <p:nvSpPr>
          <p:cNvPr id="5" name="Untertitel 2">
            <a:extLst>
              <a:ext uri="{FF2B5EF4-FFF2-40B4-BE49-F238E27FC236}">
                <a16:creationId xmlns:a16="http://schemas.microsoft.com/office/drawing/2014/main" id="{67C2E908-2AEA-89E4-698C-04DA96EB02B3}"/>
              </a:ext>
            </a:extLst>
          </p:cNvPr>
          <p:cNvSpPr txBox="1">
            <a:spLocks/>
          </p:cNvSpPr>
          <p:nvPr userDrawn="1"/>
        </p:nvSpPr>
        <p:spPr>
          <a:xfrm>
            <a:off x="4569868" y="4630781"/>
            <a:ext cx="3052264" cy="312669"/>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500" dirty="0">
                <a:latin typeface="Arial" panose="020B0604020202020204" pitchFamily="34" charset="0"/>
                <a:cs typeface="Arial" panose="020B0604020202020204" pitchFamily="34" charset="0"/>
              </a:rPr>
              <a:t>Profil von Mike</a:t>
            </a:r>
          </a:p>
        </p:txBody>
      </p:sp>
      <p:pic>
        <p:nvPicPr>
          <p:cNvPr id="6" name="Grafik 5">
            <a:extLst>
              <a:ext uri="{FF2B5EF4-FFF2-40B4-BE49-F238E27FC236}">
                <a16:creationId xmlns:a16="http://schemas.microsoft.com/office/drawing/2014/main" id="{F1B2247E-2D9E-83D4-5F74-D58599DC611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6265" y="230630"/>
            <a:ext cx="533400" cy="533400"/>
          </a:xfrm>
          <a:prstGeom prst="rect">
            <a:avLst/>
          </a:prstGeom>
        </p:spPr>
      </p:pic>
      <p:pic>
        <p:nvPicPr>
          <p:cNvPr id="7" name="Grafik 6">
            <a:extLst>
              <a:ext uri="{FF2B5EF4-FFF2-40B4-BE49-F238E27FC236}">
                <a16:creationId xmlns:a16="http://schemas.microsoft.com/office/drawing/2014/main" id="{4B8593B8-5F20-F4FC-FF20-DD89C116A4A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196000" y="2227219"/>
            <a:ext cx="1800000" cy="1800000"/>
          </a:xfrm>
          <a:prstGeom prst="rect">
            <a:avLst/>
          </a:prstGeom>
        </p:spPr>
      </p:pic>
      <p:pic>
        <p:nvPicPr>
          <p:cNvPr id="9" name="Grafik 8">
            <a:extLst>
              <a:ext uri="{FF2B5EF4-FFF2-40B4-BE49-F238E27FC236}">
                <a16:creationId xmlns:a16="http://schemas.microsoft.com/office/drawing/2014/main" id="{1F59F276-D81B-5664-1BB4-2A07B3CE033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268524" y="2227219"/>
            <a:ext cx="1800000" cy="1800000"/>
          </a:xfrm>
          <a:prstGeom prst="rect">
            <a:avLst/>
          </a:prstGeom>
        </p:spPr>
      </p:pic>
      <p:pic>
        <p:nvPicPr>
          <p:cNvPr id="10" name="Grafik 9">
            <a:extLst>
              <a:ext uri="{FF2B5EF4-FFF2-40B4-BE49-F238E27FC236}">
                <a16:creationId xmlns:a16="http://schemas.microsoft.com/office/drawing/2014/main" id="{18D09B1A-F7C1-A2A6-B63D-6B5CB72D9DD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216637" y="2227219"/>
            <a:ext cx="1800000" cy="1800000"/>
          </a:xfrm>
          <a:prstGeom prst="rect">
            <a:avLst/>
          </a:prstGeom>
        </p:spPr>
      </p:pic>
      <p:pic>
        <p:nvPicPr>
          <p:cNvPr id="3" name="Grafik 2">
            <a:extLst>
              <a:ext uri="{FF2B5EF4-FFF2-40B4-BE49-F238E27FC236}">
                <a16:creationId xmlns:a16="http://schemas.microsoft.com/office/drawing/2014/main" id="{EAE7CB2A-6A91-B526-02E6-2592806D21FD}"/>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26948778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der Anwendung">
    <p:spTree>
      <p:nvGrpSpPr>
        <p:cNvPr id="1" name=""/>
        <p:cNvGrpSpPr/>
        <p:nvPr/>
      </p:nvGrpSpPr>
      <p:grpSpPr>
        <a:xfrm>
          <a:off x="0" y="0"/>
          <a:ext cx="0" cy="0"/>
          <a:chOff x="0" y="0"/>
          <a:chExt cx="0" cy="0"/>
        </a:xfrm>
      </p:grpSpPr>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2850474"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de-DE" sz="1800" b="1" dirty="0">
                <a:solidFill>
                  <a:prstClr val="black"/>
                </a:solidFill>
                <a:latin typeface="Arial" panose="020B0604020202020204" pitchFamily="34" charset="0"/>
                <a:cs typeface="Arial" panose="020B0604020202020204" pitchFamily="34" charset="0"/>
              </a:rPr>
              <a:t>Start der Anwendung</a:t>
            </a:r>
            <a:endParaRPr lang="de-DE" sz="1800" b="1"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9B7686DD-693F-3401-FD41-BD1E5F2DAD8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t="-16035"/>
          <a:stretch/>
        </p:blipFill>
        <p:spPr>
          <a:xfrm>
            <a:off x="5882572" y="1172181"/>
            <a:ext cx="6125240" cy="4802481"/>
          </a:xfrm>
          <a:prstGeom prst="rect">
            <a:avLst/>
          </a:prstGeom>
          <a:effectLst>
            <a:outerShdw blurRad="332233" dist="123820" dir="8100000" algn="tr" rotWithShape="0">
              <a:prstClr val="black">
                <a:alpha val="25000"/>
              </a:prstClr>
            </a:outerShdw>
          </a:effectLst>
        </p:spPr>
      </p:pic>
      <p:sp>
        <p:nvSpPr>
          <p:cNvPr id="8" name="Untertitel 2">
            <a:extLst>
              <a:ext uri="{FF2B5EF4-FFF2-40B4-BE49-F238E27FC236}">
                <a16:creationId xmlns:a16="http://schemas.microsoft.com/office/drawing/2014/main" id="{9659C871-EE97-E8DC-6360-8E2F70113FCD}"/>
              </a:ext>
            </a:extLst>
          </p:cNvPr>
          <p:cNvSpPr txBox="1">
            <a:spLocks/>
          </p:cNvSpPr>
          <p:nvPr userDrawn="1"/>
        </p:nvSpPr>
        <p:spPr>
          <a:xfrm>
            <a:off x="479426" y="1835843"/>
            <a:ext cx="5616574" cy="528945"/>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800" dirty="0">
                <a:latin typeface="Arial" panose="020B0604020202020204" pitchFamily="34" charset="0"/>
                <a:cs typeface="Arial" panose="020B0604020202020204" pitchFamily="34" charset="0"/>
              </a:rPr>
              <a:t>Scannt den QR-Code, startet die </a:t>
            </a:r>
            <a:br>
              <a:rPr lang="de-DE" sz="1800" dirty="0">
                <a:latin typeface="Arial" panose="020B0604020202020204" pitchFamily="34" charset="0"/>
                <a:cs typeface="Arial" panose="020B0604020202020204" pitchFamily="34" charset="0"/>
              </a:rPr>
            </a:br>
            <a:r>
              <a:rPr lang="de-DE" sz="1800" dirty="0">
                <a:latin typeface="Arial" panose="020B0604020202020204" pitchFamily="34" charset="0"/>
                <a:cs typeface="Arial" panose="020B0604020202020204" pitchFamily="34" charset="0"/>
              </a:rPr>
              <a:t>Anwendung und bestätigt eure Rolle!</a:t>
            </a:r>
          </a:p>
        </p:txBody>
      </p:sp>
      <p:pic>
        <p:nvPicPr>
          <p:cNvPr id="11" name="Grafik 10">
            <a:extLst>
              <a:ext uri="{FF2B5EF4-FFF2-40B4-BE49-F238E27FC236}">
                <a16:creationId xmlns:a16="http://schemas.microsoft.com/office/drawing/2014/main" id="{ED1F2A03-84C9-F288-FD98-D0935B1E220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80225" y="195263"/>
            <a:ext cx="533400" cy="533400"/>
          </a:xfrm>
          <a:prstGeom prst="rect">
            <a:avLst/>
          </a:prstGeom>
        </p:spPr>
      </p:pic>
      <p:pic>
        <p:nvPicPr>
          <p:cNvPr id="5" name="Grafik 4">
            <a:hlinkClick r:id="rId10"/>
            <a:extLst>
              <a:ext uri="{FF2B5EF4-FFF2-40B4-BE49-F238E27FC236}">
                <a16:creationId xmlns:a16="http://schemas.microsoft.com/office/drawing/2014/main" id="{098067AD-5C75-E92D-DD1D-17095D812328}"/>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2072043" y="2720954"/>
            <a:ext cx="2431339" cy="2435460"/>
          </a:xfrm>
          <a:prstGeom prst="rect">
            <a:avLst/>
          </a:prstGeom>
        </p:spPr>
      </p:pic>
      <p:pic>
        <p:nvPicPr>
          <p:cNvPr id="4" name="Grafik 3">
            <a:extLst>
              <a:ext uri="{FF2B5EF4-FFF2-40B4-BE49-F238E27FC236}">
                <a16:creationId xmlns:a16="http://schemas.microsoft.com/office/drawing/2014/main" id="{BD1B02E9-56BC-8E3D-4B8B-FDAA6D4562DE}"/>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395795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 1 Einstieg">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56453" y="364262"/>
            <a:ext cx="1843817" cy="396700"/>
          </a:xfrm>
          <a:prstGeom prst="rect">
            <a:avLst/>
          </a:prstGeom>
        </p:spPr>
      </p:pic>
      <p:pic>
        <p:nvPicPr>
          <p:cNvPr id="2" name="Grafik 1">
            <a:extLst>
              <a:ext uri="{FF2B5EF4-FFF2-40B4-BE49-F238E27FC236}">
                <a16:creationId xmlns:a16="http://schemas.microsoft.com/office/drawing/2014/main" id="{368633AF-A718-E490-00AE-5EEFFB611E3A}"/>
              </a:ext>
            </a:extLst>
          </p:cNvPr>
          <p:cNvPicPr>
            <a:picLocks noChangeAspect="1"/>
          </p:cNvPicPr>
          <p:nvPr userDrawn="1"/>
        </p:nvPicPr>
        <p:blipFill>
          <a:blip r:embed="rId4"/>
          <a:stretch>
            <a:fillRect/>
          </a:stretch>
        </p:blipFill>
        <p:spPr>
          <a:xfrm>
            <a:off x="2466" y="981074"/>
            <a:ext cx="12189533" cy="5876925"/>
          </a:xfrm>
          <a:prstGeom prst="rect">
            <a:avLst/>
          </a:prstGeom>
        </p:spPr>
      </p:pic>
      <p:pic>
        <p:nvPicPr>
          <p:cNvPr id="4" name="Grafik 3">
            <a:extLst>
              <a:ext uri="{FF2B5EF4-FFF2-40B4-BE49-F238E27FC236}">
                <a16:creationId xmlns:a16="http://schemas.microsoft.com/office/drawing/2014/main" id="{092ACAD9-5412-59C8-2E08-4176147D0139}"/>
              </a:ext>
            </a:extLst>
          </p:cNvPr>
          <p:cNvPicPr>
            <a:picLocks noChangeAspect="1"/>
          </p:cNvPicPr>
          <p:nvPr userDrawn="1"/>
        </p:nvPicPr>
        <p:blipFill>
          <a:blip r:embed="rId5"/>
          <a:stretch>
            <a:fillRect/>
          </a:stretch>
        </p:blipFill>
        <p:spPr>
          <a:xfrm>
            <a:off x="2636520" y="2065056"/>
            <a:ext cx="6918960" cy="3708960"/>
          </a:xfrm>
          <a:prstGeom prst="rect">
            <a:avLst/>
          </a:prstGeom>
          <a:effectLst>
            <a:outerShdw blurRad="50800" dist="38100" dir="2700000" algn="tl" rotWithShape="0">
              <a:prstClr val="black">
                <a:alpha val="40000"/>
              </a:prstClr>
            </a:outerShdw>
          </a:effectLst>
        </p:spPr>
      </p:pic>
      <p:pic>
        <p:nvPicPr>
          <p:cNvPr id="9" name="Grafik 8">
            <a:extLst>
              <a:ext uri="{FF2B5EF4-FFF2-40B4-BE49-F238E27FC236}">
                <a16:creationId xmlns:a16="http://schemas.microsoft.com/office/drawing/2014/main" id="{DB9C8FA7-736F-F3CB-16A7-292EA3C48048}"/>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5546974" y="1633536"/>
            <a:ext cx="6858000" cy="4572000"/>
          </a:xfrm>
          <a:prstGeom prst="rect">
            <a:avLst/>
          </a:prstGeom>
        </p:spPr>
      </p:pic>
      <p:cxnSp>
        <p:nvCxnSpPr>
          <p:cNvPr id="10" name="Gerade Verbindung 9">
            <a:extLst>
              <a:ext uri="{FF2B5EF4-FFF2-40B4-BE49-F238E27FC236}">
                <a16:creationId xmlns:a16="http://schemas.microsoft.com/office/drawing/2014/main" id="{733ACC30-9E2B-D1E2-1646-37080295FDBF}"/>
              </a:ext>
            </a:extLst>
          </p:cNvPr>
          <p:cNvCxnSpPr>
            <a:cxnSpLocks/>
          </p:cNvCxnSpPr>
          <p:nvPr userDrawn="1"/>
        </p:nvCxnSpPr>
        <p:spPr>
          <a:xfrm>
            <a:off x="3368550" y="4237345"/>
            <a:ext cx="2642598"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C58188CB-0751-208F-9DCD-C3A51840B5E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898808" y="2637958"/>
            <a:ext cx="1582083" cy="1582083"/>
          </a:xfrm>
          <a:prstGeom prst="rect">
            <a:avLst/>
          </a:prstGeom>
        </p:spPr>
      </p:pic>
      <p:sp>
        <p:nvSpPr>
          <p:cNvPr id="14" name="Textfeld 13">
            <a:extLst>
              <a:ext uri="{FF2B5EF4-FFF2-40B4-BE49-F238E27FC236}">
                <a16:creationId xmlns:a16="http://schemas.microsoft.com/office/drawing/2014/main" id="{40109A56-641D-6203-5505-A349B93931F7}"/>
              </a:ext>
            </a:extLst>
          </p:cNvPr>
          <p:cNvSpPr txBox="1"/>
          <p:nvPr userDrawn="1"/>
        </p:nvSpPr>
        <p:spPr>
          <a:xfrm>
            <a:off x="3124575" y="4502429"/>
            <a:ext cx="3130549" cy="785921"/>
          </a:xfrm>
          <a:prstGeom prst="rect">
            <a:avLst/>
          </a:prstGeom>
          <a:noFill/>
        </p:spPr>
        <p:txBody>
          <a:bodyPr wrap="square" lIns="0" tIns="46800" rIns="0" rtlCol="0">
            <a:spAutoFit/>
          </a:bodyPr>
          <a:lstStyle/>
          <a:p>
            <a:pPr algn="ctr"/>
            <a:r>
              <a:rPr lang="de-DE" sz="4500" b="1" dirty="0">
                <a:solidFill>
                  <a:prstClr val="black"/>
                </a:solidFill>
                <a:latin typeface="Arial" panose="020B0604020202020204" pitchFamily="34" charset="0"/>
                <a:cs typeface="Arial" panose="020B0604020202020204" pitchFamily="34" charset="0"/>
              </a:rPr>
              <a:t>Kapitel</a:t>
            </a:r>
            <a:r>
              <a:rPr lang="de-DE" sz="4500" b="1" dirty="0">
                <a:solidFill>
                  <a:prstClr val="black"/>
                </a:solidFill>
                <a:latin typeface="Azo Sans Medium" panose="020B0603030303020204" pitchFamily="34" charset="77"/>
              </a:rPr>
              <a:t> 1+2</a:t>
            </a:r>
            <a:endParaRPr lang="de-DE" sz="45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B41EDBAC-498E-A184-E2BD-A6422EED6EE3}"/>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4039580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aktion Beiträge">
    <p:spTree>
      <p:nvGrpSpPr>
        <p:cNvPr id="1" name=""/>
        <p:cNvGrpSpPr/>
        <p:nvPr/>
      </p:nvGrpSpPr>
      <p:grpSpPr>
        <a:xfrm>
          <a:off x="0" y="0"/>
          <a:ext cx="0" cy="0"/>
          <a:chOff x="0" y="0"/>
          <a:chExt cx="0" cy="0"/>
        </a:xfrm>
      </p:grpSpPr>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2850474"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de-DE" sz="1800" b="1" dirty="0">
                <a:solidFill>
                  <a:prstClr val="black"/>
                </a:solidFill>
                <a:latin typeface="Arial" panose="020B0604020202020204" pitchFamily="34" charset="0"/>
                <a:cs typeface="Arial" panose="020B0604020202020204" pitchFamily="34" charset="0"/>
              </a:rPr>
              <a:t>Austausch im Plenum</a:t>
            </a:r>
            <a:endParaRPr lang="de-DE" sz="1800" b="1" dirty="0">
              <a:latin typeface="Arial" panose="020B0604020202020204" pitchFamily="34" charset="0"/>
              <a:cs typeface="Arial" panose="020B0604020202020204" pitchFamily="34" charset="0"/>
            </a:endParaRPr>
          </a:p>
        </p:txBody>
      </p:sp>
      <p:sp>
        <p:nvSpPr>
          <p:cNvPr id="4" name="Untertitel 2">
            <a:extLst>
              <a:ext uri="{FF2B5EF4-FFF2-40B4-BE49-F238E27FC236}">
                <a16:creationId xmlns:a16="http://schemas.microsoft.com/office/drawing/2014/main" id="{6C5EFA08-E230-7B3A-7BF6-5E5D912ED1A3}"/>
              </a:ext>
            </a:extLst>
          </p:cNvPr>
          <p:cNvSpPr txBox="1">
            <a:spLocks/>
          </p:cNvSpPr>
          <p:nvPr userDrawn="1"/>
        </p:nvSpPr>
        <p:spPr>
          <a:xfrm>
            <a:off x="1235075" y="1132634"/>
            <a:ext cx="10449558" cy="61331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None/>
            </a:pPr>
            <a:r>
              <a:rPr lang="de-DE" sz="2500" dirty="0">
                <a:latin typeface="Arial" panose="020B0604020202020204" pitchFamily="34" charset="0"/>
                <a:cs typeface="Arial" panose="020B0604020202020204" pitchFamily="34" charset="0"/>
              </a:rPr>
              <a:t>Wie habt ihr mit den Beiträgen interagiert?</a:t>
            </a:r>
          </a:p>
        </p:txBody>
      </p:sp>
      <p:pic>
        <p:nvPicPr>
          <p:cNvPr id="7" name="Grafik 6">
            <a:extLst>
              <a:ext uri="{FF2B5EF4-FFF2-40B4-BE49-F238E27FC236}">
                <a16:creationId xmlns:a16="http://schemas.microsoft.com/office/drawing/2014/main" id="{AEA1C65C-4C64-52C7-1805-EC71B88CD81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6420" y="230254"/>
            <a:ext cx="533400" cy="533400"/>
          </a:xfrm>
          <a:prstGeom prst="rect">
            <a:avLst/>
          </a:prstGeom>
        </p:spPr>
      </p:pic>
      <p:pic>
        <p:nvPicPr>
          <p:cNvPr id="2" name="Grafik 1">
            <a:extLst>
              <a:ext uri="{FF2B5EF4-FFF2-40B4-BE49-F238E27FC236}">
                <a16:creationId xmlns:a16="http://schemas.microsoft.com/office/drawing/2014/main" id="{37252B0C-8CCE-32E0-757C-A296BBF9C51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45881" y="2529000"/>
            <a:ext cx="1800000" cy="1800000"/>
          </a:xfrm>
          <a:prstGeom prst="ellipse">
            <a:avLst/>
          </a:prstGeom>
        </p:spPr>
      </p:pic>
      <p:sp>
        <p:nvSpPr>
          <p:cNvPr id="3" name="Untertitel 2">
            <a:extLst>
              <a:ext uri="{FF2B5EF4-FFF2-40B4-BE49-F238E27FC236}">
                <a16:creationId xmlns:a16="http://schemas.microsoft.com/office/drawing/2014/main" id="{EE28F595-D41B-4538-CDA4-5D9EAA0EA5F2}"/>
              </a:ext>
            </a:extLst>
          </p:cNvPr>
          <p:cNvSpPr txBox="1">
            <a:spLocks/>
          </p:cNvSpPr>
          <p:nvPr userDrawn="1"/>
        </p:nvSpPr>
        <p:spPr>
          <a:xfrm>
            <a:off x="765291" y="4900747"/>
            <a:ext cx="2806467" cy="312669"/>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500" dirty="0">
                <a:latin typeface="Arial" panose="020B0604020202020204" pitchFamily="34" charset="0"/>
                <a:cs typeface="Arial" panose="020B0604020202020204" pitchFamily="34" charset="0"/>
              </a:rPr>
              <a:t>Like</a:t>
            </a:r>
          </a:p>
        </p:txBody>
      </p:sp>
      <p:sp>
        <p:nvSpPr>
          <p:cNvPr id="5" name="Untertitel 2">
            <a:extLst>
              <a:ext uri="{FF2B5EF4-FFF2-40B4-BE49-F238E27FC236}">
                <a16:creationId xmlns:a16="http://schemas.microsoft.com/office/drawing/2014/main" id="{DBAA2F50-A02B-2788-414B-84D411EEC4E6}"/>
              </a:ext>
            </a:extLst>
          </p:cNvPr>
          <p:cNvSpPr txBox="1">
            <a:spLocks/>
          </p:cNvSpPr>
          <p:nvPr userDrawn="1"/>
        </p:nvSpPr>
        <p:spPr>
          <a:xfrm>
            <a:off x="8620242" y="4900747"/>
            <a:ext cx="2992791" cy="312669"/>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500" dirty="0">
                <a:latin typeface="Arial" panose="020B0604020202020204" pitchFamily="34" charset="0"/>
                <a:cs typeface="Arial" panose="020B0604020202020204" pitchFamily="34" charset="0"/>
              </a:rPr>
              <a:t>Teilen</a:t>
            </a:r>
          </a:p>
        </p:txBody>
      </p:sp>
      <p:sp>
        <p:nvSpPr>
          <p:cNvPr id="6" name="Untertitel 2">
            <a:extLst>
              <a:ext uri="{FF2B5EF4-FFF2-40B4-BE49-F238E27FC236}">
                <a16:creationId xmlns:a16="http://schemas.microsoft.com/office/drawing/2014/main" id="{FCFFEEF2-12FB-9BEA-04D8-B235DEED094F}"/>
              </a:ext>
            </a:extLst>
          </p:cNvPr>
          <p:cNvSpPr txBox="1">
            <a:spLocks/>
          </p:cNvSpPr>
          <p:nvPr userDrawn="1"/>
        </p:nvSpPr>
        <p:spPr>
          <a:xfrm>
            <a:off x="4569868" y="4900747"/>
            <a:ext cx="3052264" cy="312669"/>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500" dirty="0">
                <a:latin typeface="Arial" panose="020B0604020202020204" pitchFamily="34" charset="0"/>
                <a:cs typeface="Arial" panose="020B0604020202020204" pitchFamily="34" charset="0"/>
              </a:rPr>
              <a:t>Dislike</a:t>
            </a:r>
          </a:p>
        </p:txBody>
      </p:sp>
      <p:pic>
        <p:nvPicPr>
          <p:cNvPr id="8" name="Grafik 7">
            <a:extLst>
              <a:ext uri="{FF2B5EF4-FFF2-40B4-BE49-F238E27FC236}">
                <a16:creationId xmlns:a16="http://schemas.microsoft.com/office/drawing/2014/main" id="{76EABE67-603B-7C85-E9CE-FB0D7126891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196000" y="2529000"/>
            <a:ext cx="1800000" cy="1800000"/>
          </a:xfrm>
          <a:prstGeom prst="ellipse">
            <a:avLst/>
          </a:prstGeom>
        </p:spPr>
      </p:pic>
      <p:pic>
        <p:nvPicPr>
          <p:cNvPr id="9" name="Grafik 8">
            <a:extLst>
              <a:ext uri="{FF2B5EF4-FFF2-40B4-BE49-F238E27FC236}">
                <a16:creationId xmlns:a16="http://schemas.microsoft.com/office/drawing/2014/main" id="{BB657B26-470B-68F3-3CD7-0CB6B7E6B9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190484" y="2529000"/>
            <a:ext cx="1800000" cy="1800000"/>
          </a:xfrm>
          <a:prstGeom prst="ellipse">
            <a:avLst/>
          </a:prstGeom>
        </p:spPr>
      </p:pic>
      <p:pic>
        <p:nvPicPr>
          <p:cNvPr id="10" name="Grafik 9">
            <a:extLst>
              <a:ext uri="{FF2B5EF4-FFF2-40B4-BE49-F238E27FC236}">
                <a16:creationId xmlns:a16="http://schemas.microsoft.com/office/drawing/2014/main" id="{885556EA-A862-DDC3-1BC6-E57EC64436B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447456" y="2785972"/>
            <a:ext cx="1286057" cy="1286057"/>
          </a:xfrm>
          <a:prstGeom prst="rect">
            <a:avLst/>
          </a:prstGeom>
        </p:spPr>
      </p:pic>
      <p:pic>
        <p:nvPicPr>
          <p:cNvPr id="11" name="Grafik 10">
            <a:extLst>
              <a:ext uri="{FF2B5EF4-FFF2-40B4-BE49-F238E27FC236}">
                <a16:creationId xmlns:a16="http://schemas.microsoft.com/office/drawing/2014/main" id="{17810BE7-783E-7A0B-C33D-940406DEA13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442929" y="2785971"/>
            <a:ext cx="1306142" cy="1306142"/>
          </a:xfrm>
          <a:prstGeom prst="rect">
            <a:avLst/>
          </a:prstGeom>
        </p:spPr>
      </p:pic>
      <p:pic>
        <p:nvPicPr>
          <p:cNvPr id="12" name="Grafik 11">
            <a:extLst>
              <a:ext uri="{FF2B5EF4-FFF2-40B4-BE49-F238E27FC236}">
                <a16:creationId xmlns:a16="http://schemas.microsoft.com/office/drawing/2014/main" id="{B21A5C8A-1DDE-C8B5-B50A-3A716D9A10A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442678" y="2725797"/>
            <a:ext cx="1406406" cy="1406406"/>
          </a:xfrm>
          <a:prstGeom prst="rect">
            <a:avLst/>
          </a:prstGeom>
        </p:spPr>
      </p:pic>
      <p:pic>
        <p:nvPicPr>
          <p:cNvPr id="13" name="Grafik 12">
            <a:extLst>
              <a:ext uri="{FF2B5EF4-FFF2-40B4-BE49-F238E27FC236}">
                <a16:creationId xmlns:a16="http://schemas.microsoft.com/office/drawing/2014/main" id="{30A03C8C-EC02-8F37-542C-AD2AF579E3AD}"/>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225813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riterien Glaubwürdigkeit 01">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4540A820-1908-F074-0895-10009A8C7DC0}"/>
              </a:ext>
            </a:extLst>
          </p:cNvPr>
          <p:cNvPicPr>
            <a:picLocks noChangeAspect="1"/>
          </p:cNvPicPr>
          <p:nvPr userDrawn="1"/>
        </p:nvPicPr>
        <p:blipFill>
          <a:blip r:embed="rId2">
            <a:alphaModFix amt="26000"/>
          </a:blip>
          <a:stretch>
            <a:fillRect/>
          </a:stretch>
        </p:blipFill>
        <p:spPr>
          <a:xfrm>
            <a:off x="2466" y="986893"/>
            <a:ext cx="12189533" cy="5871106"/>
          </a:xfrm>
          <a:prstGeom prst="rect">
            <a:avLst/>
          </a:prstGeom>
        </p:spPr>
      </p:pic>
      <p:cxnSp>
        <p:nvCxnSpPr>
          <p:cNvPr id="16" name="Gerade Verbindung 15">
            <a:extLst>
              <a:ext uri="{FF2B5EF4-FFF2-40B4-BE49-F238E27FC236}">
                <a16:creationId xmlns:a16="http://schemas.microsoft.com/office/drawing/2014/main" id="{0B5F91D3-890E-8288-5384-3FAA450E6537}"/>
              </a:ext>
            </a:extLst>
          </p:cNvPr>
          <p:cNvCxnSpPr>
            <a:cxnSpLocks/>
          </p:cNvCxnSpPr>
          <p:nvPr userDrawn="1"/>
        </p:nvCxnSpPr>
        <p:spPr>
          <a:xfrm>
            <a:off x="1227455" y="708923"/>
            <a:ext cx="1075835"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7861E4DD-0CDC-87C8-4C30-D846B9CA00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693238"/>
            <a:ext cx="12192000" cy="164762"/>
          </a:xfrm>
          <a:prstGeom prst="rect">
            <a:avLst/>
          </a:prstGeom>
        </p:spPr>
      </p:pic>
      <p:pic>
        <p:nvPicPr>
          <p:cNvPr id="18" name="Grafik 17">
            <a:extLst>
              <a:ext uri="{FF2B5EF4-FFF2-40B4-BE49-F238E27FC236}">
                <a16:creationId xmlns:a16="http://schemas.microsoft.com/office/drawing/2014/main" id="{BADA15CE-6C14-D91E-4F6E-CD2357F28C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19" y="6428360"/>
            <a:ext cx="419100" cy="419100"/>
          </a:xfrm>
          <a:prstGeom prst="rect">
            <a:avLst/>
          </a:prstGeom>
        </p:spPr>
      </p:pic>
      <p:pic>
        <p:nvPicPr>
          <p:cNvPr id="20" name="Grafik 19">
            <a:extLst>
              <a:ext uri="{FF2B5EF4-FFF2-40B4-BE49-F238E27FC236}">
                <a16:creationId xmlns:a16="http://schemas.microsoft.com/office/drawing/2014/main" id="{140CD349-23C9-27DE-32FC-11144B845DC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453" y="364262"/>
            <a:ext cx="1843817" cy="396700"/>
          </a:xfrm>
          <a:prstGeom prst="rect">
            <a:avLst/>
          </a:prstGeom>
        </p:spPr>
      </p:pic>
      <p:sp>
        <p:nvSpPr>
          <p:cNvPr id="24" name="Untertitel 2">
            <a:extLst>
              <a:ext uri="{FF2B5EF4-FFF2-40B4-BE49-F238E27FC236}">
                <a16:creationId xmlns:a16="http://schemas.microsoft.com/office/drawing/2014/main" id="{78642AEF-8247-C5B2-BF5F-9B6C8968E661}"/>
              </a:ext>
            </a:extLst>
          </p:cNvPr>
          <p:cNvSpPr txBox="1">
            <a:spLocks/>
          </p:cNvSpPr>
          <p:nvPr userDrawn="1"/>
        </p:nvSpPr>
        <p:spPr>
          <a:xfrm>
            <a:off x="1227455" y="341006"/>
            <a:ext cx="3510800" cy="17508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prstClr val="black"/>
                </a:solidFill>
                <a:latin typeface="Arial" panose="020B0604020202020204" pitchFamily="34" charset="0"/>
                <a:cs typeface="Arial" panose="020B0604020202020204" pitchFamily="34" charset="0"/>
              </a:rPr>
              <a:t>Kriterien von Glaubwürdigkeit</a:t>
            </a:r>
            <a:endParaRPr lang="de-DE" sz="1800" b="1"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AEA1C65C-4C64-52C7-1805-EC71B88CD81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66420" y="230254"/>
            <a:ext cx="533400" cy="533400"/>
          </a:xfrm>
          <a:prstGeom prst="rect">
            <a:avLst/>
          </a:prstGeom>
        </p:spPr>
      </p:pic>
      <p:grpSp>
        <p:nvGrpSpPr>
          <p:cNvPr id="25" name="Gruppieren 24">
            <a:extLst>
              <a:ext uri="{FF2B5EF4-FFF2-40B4-BE49-F238E27FC236}">
                <a16:creationId xmlns:a16="http://schemas.microsoft.com/office/drawing/2014/main" id="{3EE3CC1C-0995-F787-8EF2-1CAF2FA68B54}"/>
              </a:ext>
            </a:extLst>
          </p:cNvPr>
          <p:cNvGrpSpPr/>
          <p:nvPr userDrawn="1"/>
        </p:nvGrpSpPr>
        <p:grpSpPr>
          <a:xfrm>
            <a:off x="1199425" y="1787549"/>
            <a:ext cx="9280026" cy="3366342"/>
            <a:chOff x="1286243" y="2201089"/>
            <a:chExt cx="9280026" cy="3366342"/>
          </a:xfrm>
          <a:solidFill>
            <a:schemeClr val="bg1"/>
          </a:solidFill>
          <a:effectLst>
            <a:outerShdw blurRad="50800" dist="38100" dir="2700000" algn="tl" rotWithShape="0">
              <a:prstClr val="black">
                <a:alpha val="40000"/>
              </a:prstClr>
            </a:outerShdw>
          </a:effectLst>
        </p:grpSpPr>
        <p:sp>
          <p:nvSpPr>
            <p:cNvPr id="26" name="Abgerundetes Rechteck 25">
              <a:extLst>
                <a:ext uri="{FF2B5EF4-FFF2-40B4-BE49-F238E27FC236}">
                  <a16:creationId xmlns:a16="http://schemas.microsoft.com/office/drawing/2014/main" id="{FFE0C122-C336-D0D3-51FA-517B89C3B519}"/>
                </a:ext>
              </a:extLst>
            </p:cNvPr>
            <p:cNvSpPr/>
            <p:nvPr/>
          </p:nvSpPr>
          <p:spPr>
            <a:xfrm>
              <a:off x="1286243" y="2201089"/>
              <a:ext cx="823716" cy="3366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Abgerundetes Rechteck 26">
              <a:extLst>
                <a:ext uri="{FF2B5EF4-FFF2-40B4-BE49-F238E27FC236}">
                  <a16:creationId xmlns:a16="http://schemas.microsoft.com/office/drawing/2014/main" id="{36209271-7957-4A97-8972-AEE4D6F59191}"/>
                </a:ext>
              </a:extLst>
            </p:cNvPr>
            <p:cNvSpPr/>
            <p:nvPr/>
          </p:nvSpPr>
          <p:spPr>
            <a:xfrm>
              <a:off x="9742553" y="2201089"/>
              <a:ext cx="823716" cy="3366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Abgerundetes Rechteck 27">
              <a:extLst>
                <a:ext uri="{FF2B5EF4-FFF2-40B4-BE49-F238E27FC236}">
                  <a16:creationId xmlns:a16="http://schemas.microsoft.com/office/drawing/2014/main" id="{FDD099B4-7B31-6232-5F0A-C4D5F4584893}"/>
                </a:ext>
              </a:extLst>
            </p:cNvPr>
            <p:cNvSpPr/>
            <p:nvPr/>
          </p:nvSpPr>
          <p:spPr>
            <a:xfrm>
              <a:off x="1422132" y="2201089"/>
              <a:ext cx="8998857" cy="3366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9" name="Untertitel 2">
            <a:extLst>
              <a:ext uri="{FF2B5EF4-FFF2-40B4-BE49-F238E27FC236}">
                <a16:creationId xmlns:a16="http://schemas.microsoft.com/office/drawing/2014/main" id="{96DBACCC-0C26-26CB-9F0A-3AFD6CC2ACF5}"/>
              </a:ext>
            </a:extLst>
          </p:cNvPr>
          <p:cNvSpPr txBox="1">
            <a:spLocks/>
          </p:cNvSpPr>
          <p:nvPr userDrawn="1"/>
        </p:nvSpPr>
        <p:spPr>
          <a:xfrm>
            <a:off x="1553903" y="2879587"/>
            <a:ext cx="8364520" cy="295722"/>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500" b="1" dirty="0">
                <a:solidFill>
                  <a:prstClr val="black"/>
                </a:solidFill>
                <a:latin typeface="Arial" panose="020B0604020202020204" pitchFamily="34" charset="0"/>
                <a:cs typeface="Arial" panose="020B0604020202020204" pitchFamily="34" charset="0"/>
              </a:rPr>
              <a:t>Wer</a:t>
            </a:r>
            <a:r>
              <a:rPr lang="de-DE" sz="2500" dirty="0">
                <a:solidFill>
                  <a:prstClr val="black"/>
                </a:solidFill>
                <a:latin typeface="Arial" panose="020B0604020202020204" pitchFamily="34" charset="0"/>
                <a:cs typeface="Arial" panose="020B0604020202020204" pitchFamily="34" charset="0"/>
              </a:rPr>
              <a:t> ist für den Inhalt verantwortlich?</a:t>
            </a:r>
            <a:endParaRPr lang="de-DE" sz="2500" dirty="0">
              <a:latin typeface="Arial" panose="020B0604020202020204" pitchFamily="34" charset="0"/>
              <a:cs typeface="Arial" panose="020B0604020202020204" pitchFamily="34" charset="0"/>
            </a:endParaRPr>
          </a:p>
        </p:txBody>
      </p:sp>
      <p:sp>
        <p:nvSpPr>
          <p:cNvPr id="30" name="Untertitel 2">
            <a:extLst>
              <a:ext uri="{FF2B5EF4-FFF2-40B4-BE49-F238E27FC236}">
                <a16:creationId xmlns:a16="http://schemas.microsoft.com/office/drawing/2014/main" id="{3350E645-FA72-B946-8996-4C20A345E6BB}"/>
              </a:ext>
            </a:extLst>
          </p:cNvPr>
          <p:cNvSpPr txBox="1">
            <a:spLocks/>
          </p:cNvSpPr>
          <p:nvPr userDrawn="1"/>
        </p:nvSpPr>
        <p:spPr>
          <a:xfrm>
            <a:off x="1553903" y="2122426"/>
            <a:ext cx="8571070" cy="443555"/>
          </a:xfrm>
          <a:prstGeom prst="rect">
            <a:avLst/>
          </a:prstGeom>
        </p:spPr>
        <p:txBody>
          <a:bodyPr lIns="0" t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900"/>
              </a:spcBef>
              <a:buNone/>
            </a:pPr>
            <a:r>
              <a:rPr lang="de-DE" sz="1400" b="1" dirty="0">
                <a:solidFill>
                  <a:schemeClr val="accent2"/>
                </a:solidFill>
                <a:latin typeface="Arial" panose="020B0604020202020204" pitchFamily="34" charset="0"/>
                <a:cs typeface="Arial" panose="020B0604020202020204" pitchFamily="34" charset="0"/>
              </a:rPr>
              <a:t>Es ist nicht einfach zu beurteilen, ob ein Social-Media-Beitrag glaubwürdige Informationen enthält. </a:t>
            </a:r>
            <a:br>
              <a:rPr lang="de-DE" sz="1400" b="1" dirty="0">
                <a:solidFill>
                  <a:schemeClr val="accent2"/>
                </a:solidFill>
                <a:latin typeface="Arial" panose="020B0604020202020204" pitchFamily="34" charset="0"/>
                <a:cs typeface="Arial" panose="020B0604020202020204" pitchFamily="34" charset="0"/>
              </a:rPr>
            </a:br>
            <a:r>
              <a:rPr lang="de-DE" sz="1400" b="1" dirty="0">
                <a:solidFill>
                  <a:schemeClr val="accent2"/>
                </a:solidFill>
                <a:latin typeface="Arial" panose="020B0604020202020204" pitchFamily="34" charset="0"/>
                <a:cs typeface="Arial" panose="020B0604020202020204" pitchFamily="34" charset="0"/>
              </a:rPr>
              <a:t>Bei der Orientierung können folgende Fragen hilfreich sein:</a:t>
            </a:r>
          </a:p>
        </p:txBody>
      </p:sp>
      <p:sp>
        <p:nvSpPr>
          <p:cNvPr id="31" name="Untertitel 2">
            <a:extLst>
              <a:ext uri="{FF2B5EF4-FFF2-40B4-BE49-F238E27FC236}">
                <a16:creationId xmlns:a16="http://schemas.microsoft.com/office/drawing/2014/main" id="{43482C71-52BE-EF97-A982-2E42FD1682E8}"/>
              </a:ext>
            </a:extLst>
          </p:cNvPr>
          <p:cNvSpPr txBox="1">
            <a:spLocks/>
          </p:cNvSpPr>
          <p:nvPr userDrawn="1"/>
        </p:nvSpPr>
        <p:spPr>
          <a:xfrm>
            <a:off x="1553903" y="3353859"/>
            <a:ext cx="8563924" cy="1158863"/>
          </a:xfrm>
          <a:prstGeom prst="rect">
            <a:avLst/>
          </a:prstGeom>
        </p:spPr>
        <p:txBody>
          <a:bodyPr lIns="0"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sz="1400" b="1" dirty="0">
                <a:solidFill>
                  <a:srgbClr val="000000"/>
                </a:solidFill>
                <a:latin typeface="Arial" panose="020B0604020202020204" pitchFamily="34" charset="0"/>
                <a:ea typeface="Calibri" panose="020F0502020204030204" pitchFamily="34" charset="0"/>
                <a:cs typeface="Arial" panose="020B0604020202020204" pitchFamily="34" charset="0"/>
              </a:rPr>
              <a:t>Ist ein Impressum vorhanden? </a:t>
            </a:r>
            <a:r>
              <a:rPr lang="de-DE" sz="1400" dirty="0">
                <a:solidFill>
                  <a:prstClr val="black"/>
                </a:solidFill>
                <a:latin typeface="Arial" panose="020B0604020202020204" pitchFamily="34" charset="0"/>
                <a:cs typeface="Arial" panose="020B0604020202020204" pitchFamily="34" charset="0"/>
              </a:rPr>
              <a:t>Auskunft gibt dir in Social-Media-Angeboten der Profilname. Bei Videos auf Videoplattformen findest du unter Kanalinfo den Betreiber des Kanals. Auf der Profilseite muss nach deutschem Recht immer dann ein Impressum angegeben sein, wenn das Profil nicht für rein private Zwecke genutzt wird. Wenn du misstrauisch bist, versuche etwas über die verantwortliche Person herauszufinden. Überprüfe, ob eine bekannte Organisation oder Person dahinter steht bzw. welchen Hintergrund diese hat.</a:t>
            </a:r>
          </a:p>
        </p:txBody>
      </p:sp>
      <p:pic>
        <p:nvPicPr>
          <p:cNvPr id="2" name="Grafik 1">
            <a:extLst>
              <a:ext uri="{FF2B5EF4-FFF2-40B4-BE49-F238E27FC236}">
                <a16:creationId xmlns:a16="http://schemas.microsoft.com/office/drawing/2014/main" id="{03716758-621C-F5F3-37EB-CD9F394C6605}"/>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8565064" y="323410"/>
            <a:ext cx="1238661" cy="437553"/>
          </a:xfrm>
          <a:prstGeom prst="rect">
            <a:avLst/>
          </a:prstGeom>
        </p:spPr>
      </p:pic>
    </p:spTree>
    <p:extLst>
      <p:ext uri="{BB962C8B-B14F-4D97-AF65-F5344CB8AC3E}">
        <p14:creationId xmlns:p14="http://schemas.microsoft.com/office/powerpoint/2010/main" val="82765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637E7FB0-52F8-5DAC-6FEF-66DDCB60980D}"/>
              </a:ext>
            </a:extLst>
          </p:cNvPr>
          <p:cNvSpPr txBox="1"/>
          <p:nvPr userDrawn="1"/>
        </p:nvSpPr>
        <p:spPr>
          <a:xfrm>
            <a:off x="9460907" y="6455800"/>
            <a:ext cx="2350093" cy="153888"/>
          </a:xfrm>
          <a:prstGeom prst="rect">
            <a:avLst/>
          </a:prstGeom>
          <a:noFill/>
        </p:spPr>
        <p:txBody>
          <a:bodyPr wrap="square" lIns="0" tIns="0" rIns="0" bIns="0" rtlCol="0">
            <a:spAutoFit/>
          </a:bodyPr>
          <a:lstStyle/>
          <a:p>
            <a:pPr algn="r"/>
            <a:fld id="{CB40CE02-4047-CD45-8940-C6E5B2CEC123}" type="slidenum">
              <a:rPr lang="de-DE" sz="1000" smtClean="0">
                <a:latin typeface="Arial" panose="020B0604020202020204" pitchFamily="34" charset="0"/>
                <a:cs typeface="Arial" panose="020B0604020202020204" pitchFamily="34" charset="0"/>
              </a:rPr>
              <a:pPr algn="r"/>
              <a:t>‹Nr.›</a:t>
            </a:fld>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1574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1" r:id="rId4"/>
    <p:sldLayoutId id="2147483672" r:id="rId5"/>
    <p:sldLayoutId id="2147483673" r:id="rId6"/>
    <p:sldLayoutId id="2147483674" r:id="rId7"/>
    <p:sldLayoutId id="2147483678" r:id="rId8"/>
    <p:sldLayoutId id="2147483679" r:id="rId9"/>
    <p:sldLayoutId id="2147483680" r:id="rId10"/>
    <p:sldLayoutId id="2147483681" r:id="rId11"/>
    <p:sldLayoutId id="2147483682" r:id="rId12"/>
    <p:sldLayoutId id="2147483699" r:id="rId13"/>
    <p:sldLayoutId id="2147483684" r:id="rId14"/>
    <p:sldLayoutId id="2147483700" r:id="rId15"/>
    <p:sldLayoutId id="2147483685" r:id="rId16"/>
    <p:sldLayoutId id="2147483701" r:id="rId17"/>
    <p:sldLayoutId id="2147483686" r:id="rId18"/>
    <p:sldLayoutId id="2147483688" r:id="rId19"/>
    <p:sldLayoutId id="2147483689" r:id="rId20"/>
    <p:sldLayoutId id="2147483690" r:id="rId21"/>
    <p:sldLayoutId id="2147483691" r:id="rId22"/>
    <p:sldLayoutId id="2147483692" r:id="rId23"/>
    <p:sldLayoutId id="2147483693" r:id="rId24"/>
    <p:sldLayoutId id="2147483702" r:id="rId25"/>
    <p:sldLayoutId id="2147483694" r:id="rId26"/>
    <p:sldLayoutId id="2147483695" r:id="rId27"/>
    <p:sldLayoutId id="2147483696" r:id="rId28"/>
    <p:sldLayoutId id="2147483697" r:id="rId29"/>
    <p:sldLayoutId id="2147483703" r:id="rId30"/>
    <p:sldLayoutId id="2147483698"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65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240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09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07208C24-7791-6B24-7F5B-7AAD2D4377F2}"/>
              </a:ext>
            </a:extLst>
          </p:cNvPr>
          <p:cNvSpPr>
            <a:spLocks noGrp="1"/>
          </p:cNvSpPr>
          <p:nvPr>
            <p:ph type="body" sz="quarter" idx="10"/>
          </p:nvPr>
        </p:nvSpPr>
        <p:spPr/>
        <p:txBody>
          <a:bodyPr/>
          <a:lstStyle/>
          <a:p>
            <a:endParaRPr lang="de-DE" dirty="0"/>
          </a:p>
        </p:txBody>
      </p:sp>
      <p:sp>
        <p:nvSpPr>
          <p:cNvPr id="7" name="Textplatzhalter 6">
            <a:extLst>
              <a:ext uri="{FF2B5EF4-FFF2-40B4-BE49-F238E27FC236}">
                <a16:creationId xmlns:a16="http://schemas.microsoft.com/office/drawing/2014/main" id="{AC700ECA-A649-CD4A-4C1D-F93D101AF4A3}"/>
              </a:ext>
            </a:extLst>
          </p:cNvPr>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078013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1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25B7F57D-2FE0-36AF-4FDF-6255564DA7CF}"/>
              </a:ext>
            </a:extLst>
          </p:cNvPr>
          <p:cNvSpPr>
            <a:spLocks noGrp="1"/>
          </p:cNvSpPr>
          <p:nvPr>
            <p:ph type="body" sz="quarter" idx="10"/>
          </p:nvPr>
        </p:nvSpPr>
        <p:spPr/>
        <p:txBody>
          <a:bodyPr/>
          <a:lstStyle/>
          <a:p>
            <a:endParaRPr lang="de-DE" dirty="0"/>
          </a:p>
        </p:txBody>
      </p:sp>
      <p:sp>
        <p:nvSpPr>
          <p:cNvPr id="7" name="Textplatzhalter 6">
            <a:extLst>
              <a:ext uri="{FF2B5EF4-FFF2-40B4-BE49-F238E27FC236}">
                <a16:creationId xmlns:a16="http://schemas.microsoft.com/office/drawing/2014/main" id="{ED8E599F-0D99-8A49-1D8E-7760A07EAC00}"/>
              </a:ext>
            </a:extLst>
          </p:cNvPr>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71303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12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E6C70BDF-9F38-FB1E-69E5-BD465B4B233F}"/>
              </a:ext>
            </a:extLst>
          </p:cNvPr>
          <p:cNvSpPr>
            <a:spLocks noGrp="1"/>
          </p:cNvSpPr>
          <p:nvPr>
            <p:ph type="body" sz="quarter" idx="10"/>
          </p:nvPr>
        </p:nvSpPr>
        <p:spPr/>
        <p:txBody>
          <a:bodyPr/>
          <a:lstStyle/>
          <a:p>
            <a:endParaRPr lang="de-DE" dirty="0"/>
          </a:p>
        </p:txBody>
      </p:sp>
      <p:sp>
        <p:nvSpPr>
          <p:cNvPr id="7" name="Textplatzhalter 6">
            <a:extLst>
              <a:ext uri="{FF2B5EF4-FFF2-40B4-BE49-F238E27FC236}">
                <a16:creationId xmlns:a16="http://schemas.microsoft.com/office/drawing/2014/main" id="{5FE1BC7F-B435-5100-EE19-F3AA3ABD6889}"/>
              </a:ext>
            </a:extLst>
          </p:cNvPr>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00491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839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086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46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068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99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82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92A9C92-160B-7B2E-A41F-C7F52F1F383E}"/>
              </a:ext>
            </a:extLst>
          </p:cNvPr>
          <p:cNvGraphicFramePr/>
          <p:nvPr>
            <p:extLst>
              <p:ext uri="{D42A27DB-BD31-4B8C-83A1-F6EECF244321}">
                <p14:modId xmlns:p14="http://schemas.microsoft.com/office/powerpoint/2010/main" val="2060969002"/>
              </p:ext>
            </p:extLst>
          </p:nvPr>
        </p:nvGraphicFramePr>
        <p:xfrm>
          <a:off x="732239" y="2086091"/>
          <a:ext cx="4779200" cy="3879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7631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356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865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939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FC26F6-0CE3-159C-827E-A2938C5E6B5B}"/>
              </a:ext>
            </a:extLst>
          </p:cNvPr>
          <p:cNvSpPr>
            <a:spLocks noGrp="1"/>
          </p:cNvSpPr>
          <p:nvPr>
            <p:ph type="body" sz="quarter" idx="10"/>
          </p:nvPr>
        </p:nvSpPr>
        <p:spPr/>
        <p:txBody>
          <a:bodyPr/>
          <a:lstStyle/>
          <a:p>
            <a:endParaRPr lang="de-DE" dirty="0"/>
          </a:p>
        </p:txBody>
      </p:sp>
      <p:sp>
        <p:nvSpPr>
          <p:cNvPr id="3" name="Textplatzhalter 2">
            <a:extLst>
              <a:ext uri="{FF2B5EF4-FFF2-40B4-BE49-F238E27FC236}">
                <a16:creationId xmlns:a16="http://schemas.microsoft.com/office/drawing/2014/main" id="{4C8C5C12-A06B-ACFA-EB65-7C5F99E86633}"/>
              </a:ext>
            </a:extLst>
          </p:cNvPr>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009748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861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582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374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152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7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07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54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2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15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47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57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707808"/>
      </p:ext>
    </p:extLst>
  </p:cSld>
  <p:clrMapOvr>
    <a:masterClrMapping/>
  </p:clrMapOvr>
</p:sld>
</file>

<file path=ppt/theme/theme1.xml><?xml version="1.0" encoding="utf-8"?>
<a:theme xmlns:a="http://schemas.openxmlformats.org/drawingml/2006/main" name="Leitfaden_Folien">
  <a:themeElements>
    <a:clrScheme name="STMB-Leitfaden">
      <a:dk1>
        <a:srgbClr val="000000"/>
      </a:dk1>
      <a:lt1>
        <a:srgbClr val="FFFFFF"/>
      </a:lt1>
      <a:dk2>
        <a:srgbClr val="44546A"/>
      </a:dk2>
      <a:lt2>
        <a:srgbClr val="E7E6E6"/>
      </a:lt2>
      <a:accent1>
        <a:srgbClr val="004573"/>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5B86B1BD84EAB49BF7F572F2FA1FFA5" ma:contentTypeVersion="13" ma:contentTypeDescription="Ein neues Dokument erstellen." ma:contentTypeScope="" ma:versionID="b0eb71cf2e5070f53a650e62b26d888e">
  <xsd:schema xmlns:xsd="http://www.w3.org/2001/XMLSchema" xmlns:xs="http://www.w3.org/2001/XMLSchema" xmlns:p="http://schemas.microsoft.com/office/2006/metadata/properties" xmlns:ns2="96595aef-afd3-4113-974d-a5e6f881b81d" xmlns:ns3="03893f12-d35b-4616-8baf-4e19936fcf33" targetNamespace="http://schemas.microsoft.com/office/2006/metadata/properties" ma:root="true" ma:fieldsID="93c24e4e1fe453e0dfe327a45331533c" ns2:_="" ns3:_="">
    <xsd:import namespace="96595aef-afd3-4113-974d-a5e6f881b81d"/>
    <xsd:import namespace="03893f12-d35b-4616-8baf-4e19936fcf3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95aef-afd3-4113-974d-a5e6f881b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8d7697f1-d2a4-4712-a462-74b92afa5ed8"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893f12-d35b-4616-8baf-4e19936fcf3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8d45ebd-dc59-4fb6-ac05-3dd969256a60}" ma:internalName="TaxCatchAll" ma:showField="CatchAllData" ma:web="03893f12-d35b-4616-8baf-4e19936fcf3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6595aef-afd3-4113-974d-a5e6f881b81d">
      <Terms xmlns="http://schemas.microsoft.com/office/infopath/2007/PartnerControls"/>
    </lcf76f155ced4ddcb4097134ff3c332f>
    <TaxCatchAll xmlns="03893f12-d35b-4616-8baf-4e19936fcf33" xsi:nil="true"/>
  </documentManagement>
</p:properties>
</file>

<file path=customXml/itemProps1.xml><?xml version="1.0" encoding="utf-8"?>
<ds:datastoreItem xmlns:ds="http://schemas.openxmlformats.org/officeDocument/2006/customXml" ds:itemID="{B61BE0FE-00B7-4E40-B593-B096BD1310F1}"/>
</file>

<file path=customXml/itemProps2.xml><?xml version="1.0" encoding="utf-8"?>
<ds:datastoreItem xmlns:ds="http://schemas.openxmlformats.org/officeDocument/2006/customXml" ds:itemID="{96883513-3706-4682-834B-1038772B7324}"/>
</file>

<file path=customXml/itemProps3.xml><?xml version="1.0" encoding="utf-8"?>
<ds:datastoreItem xmlns:ds="http://schemas.openxmlformats.org/officeDocument/2006/customXml" ds:itemID="{C4B35407-3C4B-42A5-9393-7881C1D9BE3C}"/>
</file>

<file path=docProps/app.xml><?xml version="1.0" encoding="utf-8"?>
<Properties xmlns="http://schemas.openxmlformats.org/officeDocument/2006/extended-properties" xmlns:vt="http://schemas.openxmlformats.org/officeDocument/2006/docPropsVTypes">
  <TotalTime>0</TotalTime>
  <Words>3343</Words>
  <Application>Microsoft Macintosh PowerPoint</Application>
  <PresentationFormat>Breitbild</PresentationFormat>
  <Paragraphs>265</Paragraphs>
  <Slides>31</Slides>
  <Notes>31</Notes>
  <HiddenSlides>8</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31</vt:i4>
      </vt:variant>
    </vt:vector>
  </HeadingPairs>
  <TitlesOfParts>
    <vt:vector size="38" baseType="lpstr">
      <vt:lpstr>Arial</vt:lpstr>
      <vt:lpstr>Azo Sans Medium</vt:lpstr>
      <vt:lpstr>Calibri</vt:lpstr>
      <vt:lpstr>Symbol</vt:lpstr>
      <vt:lpstr>Times New Roman</vt:lpstr>
      <vt:lpstr>Verdana</vt:lpstr>
      <vt:lpstr>Leitfaden_Folien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Steffen Gorski</dc:creator>
  <cp:lastModifiedBy>Steffen</cp:lastModifiedBy>
  <cp:revision>1058</cp:revision>
  <dcterms:created xsi:type="dcterms:W3CDTF">2023-03-23T10:42:22Z</dcterms:created>
  <dcterms:modified xsi:type="dcterms:W3CDTF">2024-04-25T12:22:58Z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0x01010055B86B1BD84EAB49BF7F572F2FA1FFA5</vt:lpwstr>
  </property>
</Properties>
</file>