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3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65" r:id="rId1"/>
  </p:sldMasterIdLst>
  <p:notesMasterIdLst>
    <p:notesMasterId r:id="rId6"/>
  </p:notesMasterIdLst>
  <p:handoutMasterIdLst>
    <p:handoutMasterId r:id="rId7"/>
  </p:handoutMasterIdLst>
  <p:sldIdLst>
    <p:sldId id="305" r:id="rId2"/>
    <p:sldId id="327" r:id="rId3"/>
    <p:sldId id="326" r:id="rId4"/>
    <p:sldId id="311" r:id="rId5"/>
  </p:sldIdLst>
  <p:sldSz cx="9145588" cy="6859588"/>
  <p:notesSz cx="6735763" cy="9866313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1" userDrawn="1">
          <p15:clr>
            <a:srgbClr val="A4A3A4"/>
          </p15:clr>
        </p15:guide>
        <p15:guide id="2" pos="2881" userDrawn="1">
          <p15:clr>
            <a:srgbClr val="A4A3A4"/>
          </p15:clr>
        </p15:guide>
        <p15:guide id="3" pos="30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Hofmann Amelie" initials="HA" lastIdx="6" clrIdx="0">
    <p:extLst>
      <p:ext uri="{19B8F6BF-5375-455C-9EA6-DF929625EA0E}">
        <p15:presenceInfo xmlns:p15="http://schemas.microsoft.com/office/powerpoint/2012/main" userId="S-1-5-21-2006274056-1010123383-2343387302-9158" providerId="AD"/>
      </p:ext>
    </p:extLst>
  </p:cmAuthor>
  <p:cmAuthor id="2" name="Hirschbolz Simone" initials="HS" lastIdx="3" clrIdx="1">
    <p:extLst>
      <p:ext uri="{19B8F6BF-5375-455C-9EA6-DF929625EA0E}">
        <p15:presenceInfo xmlns:p15="http://schemas.microsoft.com/office/powerpoint/2012/main" userId="S-1-5-21-2006274056-1010123383-2343387302-9348" providerId="AD"/>
      </p:ext>
    </p:extLst>
  </p:cmAuthor>
  <p:cmAuthor id="3" name="Renken Lina" initials="RL" lastIdx="4" clrIdx="2">
    <p:extLst>
      <p:ext uri="{19B8F6BF-5375-455C-9EA6-DF929625EA0E}">
        <p15:presenceInfo xmlns:p15="http://schemas.microsoft.com/office/powerpoint/2012/main" userId="S-1-5-21-2006274056-1010123383-2343387302-7934" providerId="AD"/>
      </p:ext>
    </p:extLst>
  </p:cmAuthor>
  <p:cmAuthor id="4" name="Rothe Fabiola" initials="RF" lastIdx="15" clrIdx="3">
    <p:extLst>
      <p:ext uri="{19B8F6BF-5375-455C-9EA6-DF929625EA0E}">
        <p15:presenceInfo xmlns:p15="http://schemas.microsoft.com/office/powerpoint/2012/main" userId="S-1-5-21-2006274056-1010123383-2343387302-10217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A6A6A"/>
    <a:srgbClr val="FF9900"/>
    <a:srgbClr val="A4BBC8"/>
    <a:srgbClr val="ACBCB8"/>
    <a:srgbClr val="FF6300"/>
    <a:srgbClr val="484848"/>
    <a:srgbClr val="CBD7D6"/>
    <a:srgbClr val="004388"/>
    <a:srgbClr val="FF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7DF18680-E054-41AD-8BC1-D1AEF772440D}" styleName="Mittlere Formatvorlage 2 - Akz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ittlere Formatvorlage 2 - Akz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3296810-A885-4BE3-A3E7-6D5BEEA58F35}" styleName="Mittlere Formatvorlage 2 - Akz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797" autoAdjust="0"/>
    <p:restoredTop sz="81283" autoAdjust="0"/>
  </p:normalViewPr>
  <p:slideViewPr>
    <p:cSldViewPr>
      <p:cViewPr varScale="1">
        <p:scale>
          <a:sx n="102" d="100"/>
          <a:sy n="102" d="100"/>
        </p:scale>
        <p:origin x="1740" y="102"/>
      </p:cViewPr>
      <p:guideLst>
        <p:guide orient="horz" pos="2161"/>
        <p:guide pos="2881"/>
        <p:guide pos="30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2652"/>
    </p:cViewPr>
  </p:sorterViewPr>
  <p:notesViewPr>
    <p:cSldViewPr>
      <p:cViewPr varScale="1">
        <p:scale>
          <a:sx n="111" d="100"/>
          <a:sy n="111" d="100"/>
        </p:scale>
        <p:origin x="5216" y="68"/>
      </p:cViewPr>
      <p:guideLst/>
    </p:cSldViewPr>
  </p:notesViewPr>
  <p:gridSpacing cx="45005" cy="450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r>
              <a:rPr lang="de-DE" sz="1400" dirty="0"/>
              <a:t>Abfrage in der Klasse: Welche Medien werden täglich oder mehrmals pro Woche in der Freizeit genutzt?</a:t>
            </a:r>
          </a:p>
        </c:rich>
      </c:tx>
      <c:layout>
        <c:manualLayout>
          <c:xMode val="edge"/>
          <c:yMode val="edge"/>
          <c:x val="0.11965954106280194"/>
          <c:y val="0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baseline="0">
              <a:solidFill>
                <a:schemeClr val="tx2"/>
              </a:solidFill>
              <a:latin typeface="+mn-lt"/>
              <a:ea typeface="+mn-ea"/>
              <a:cs typeface="+mn-cs"/>
            </a:defRPr>
          </a:pPr>
          <a:endParaRPr lang="de-DE"/>
        </a:p>
      </c:txPr>
    </c:title>
    <c:autoTitleDeleted val="0"/>
    <c:plotArea>
      <c:layout>
        <c:manualLayout>
          <c:layoutTarget val="inner"/>
          <c:xMode val="edge"/>
          <c:yMode val="edge"/>
          <c:x val="0.31959794685990339"/>
          <c:y val="0.10077263374485596"/>
          <c:w val="0.64515881642512074"/>
          <c:h val="0.80453559670781905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Tabelle1!$E$1</c:f>
              <c:strCache>
                <c:ptCount val="1"/>
                <c:pt idx="0">
                  <c:v>Errechnete Prozentangabe "täglich"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shade val="76000"/>
                    <a:shade val="51000"/>
                    <a:satMod val="130000"/>
                  </a:schemeClr>
                </a:gs>
                <a:gs pos="80000">
                  <a:schemeClr val="accent2">
                    <a:shade val="76000"/>
                    <a:shade val="93000"/>
                    <a:satMod val="130000"/>
                  </a:schemeClr>
                </a:gs>
                <a:gs pos="100000">
                  <a:schemeClr val="accent2">
                    <a:shade val="76000"/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5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de-DE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Tabelle1!$A$2:$A$20</c:f>
              <c:strCache>
                <c:ptCount val="19"/>
                <c:pt idx="0">
                  <c:v>Smartphone</c:v>
                </c:pt>
                <c:pt idx="1">
                  <c:v>Tablet</c:v>
                </c:pt>
                <c:pt idx="2">
                  <c:v>Alexa, Siri, Google Assistant, Bixby</c:v>
                </c:pt>
                <c:pt idx="3">
                  <c:v>Internet</c:v>
                </c:pt>
                <c:pt idx="4">
                  <c:v>Musik hören</c:v>
                </c:pt>
                <c:pt idx="5">
                  <c:v>Online-Videos</c:v>
                </c:pt>
                <c:pt idx="6">
                  <c:v>Fernsehen</c:v>
                </c:pt>
                <c:pt idx="7">
                  <c:v>Digitale Spiele</c:v>
                </c:pt>
                <c:pt idx="8">
                  <c:v>Video-Streaming-Dienste</c:v>
                </c:pt>
                <c:pt idx="9">
                  <c:v>Radio</c:v>
                </c:pt>
                <c:pt idx="10">
                  <c:v>Bücher (gedruckt)</c:v>
                </c:pt>
                <c:pt idx="11">
                  <c:v>Hörspiele/-bücher</c:v>
                </c:pt>
                <c:pt idx="12">
                  <c:v>DVDs/Blueray/ aufgez. Filme/Serien</c:v>
                </c:pt>
                <c:pt idx="13">
                  <c:v>Zeitschriften/ Magazine (gedruckt)</c:v>
                </c:pt>
                <c:pt idx="14">
                  <c:v>Podcasts hören</c:v>
                </c:pt>
                <c:pt idx="15">
                  <c:v>Tageszeitung (gedruckt)</c:v>
                </c:pt>
                <c:pt idx="16">
                  <c:v>Tageszeitung (online)</c:v>
                </c:pt>
                <c:pt idx="17">
                  <c:v>Zeitschriften/ Magazine (online)</c:v>
                </c:pt>
                <c:pt idx="18">
                  <c:v>E-Books lesen</c:v>
                </c:pt>
              </c:strCache>
            </c:strRef>
          </c:cat>
          <c:val>
            <c:numRef>
              <c:f>Tabelle1!$E$2:$E$20</c:f>
              <c:numCache>
                <c:formatCode>0%</c:formatCode>
                <c:ptCount val="19"/>
                <c:pt idx="0">
                  <c:v>0.5</c:v>
                </c:pt>
                <c:pt idx="1">
                  <c:v>0.1</c:v>
                </c:pt>
                <c:pt idx="2">
                  <c:v>0.1</c:v>
                </c:pt>
                <c:pt idx="3">
                  <c:v>0.1</c:v>
                </c:pt>
                <c:pt idx="4">
                  <c:v>0.1</c:v>
                </c:pt>
                <c:pt idx="5">
                  <c:v>0.1</c:v>
                </c:pt>
                <c:pt idx="6">
                  <c:v>0.1</c:v>
                </c:pt>
                <c:pt idx="7">
                  <c:v>0.1</c:v>
                </c:pt>
                <c:pt idx="8">
                  <c:v>0.1</c:v>
                </c:pt>
                <c:pt idx="9">
                  <c:v>0.1</c:v>
                </c:pt>
                <c:pt idx="10">
                  <c:v>0.1</c:v>
                </c:pt>
                <c:pt idx="11">
                  <c:v>0.1</c:v>
                </c:pt>
                <c:pt idx="12">
                  <c:v>0.1</c:v>
                </c:pt>
                <c:pt idx="13">
                  <c:v>0.1</c:v>
                </c:pt>
                <c:pt idx="14">
                  <c:v>0.1</c:v>
                </c:pt>
                <c:pt idx="15">
                  <c:v>0.1</c:v>
                </c:pt>
                <c:pt idx="16">
                  <c:v>0.1</c:v>
                </c:pt>
                <c:pt idx="17">
                  <c:v>0.1</c:v>
                </c:pt>
                <c:pt idx="18">
                  <c:v>0.1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C4A-4C41-B73E-862BADDF8E06}"/>
            </c:ext>
          </c:extLst>
        </c:ser>
        <c:ser>
          <c:idx val="1"/>
          <c:order val="1"/>
          <c:tx>
            <c:strRef>
              <c:f>Tabelle1!$F$1</c:f>
              <c:strCache>
                <c:ptCount val="1"/>
                <c:pt idx="0">
                  <c:v>Errechnete Prozentangabe "mehrmals pro Woche"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tint val="77000"/>
                    <a:shade val="51000"/>
                    <a:satMod val="130000"/>
                  </a:schemeClr>
                </a:gs>
                <a:gs pos="80000">
                  <a:schemeClr val="accent2">
                    <a:tint val="77000"/>
                    <a:shade val="93000"/>
                    <a:satMod val="130000"/>
                  </a:schemeClr>
                </a:gs>
                <a:gs pos="100000">
                  <a:schemeClr val="accent2">
                    <a:tint val="77000"/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5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de-DE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Tabelle1!$A$2:$A$20</c:f>
              <c:strCache>
                <c:ptCount val="19"/>
                <c:pt idx="0">
                  <c:v>Smartphone</c:v>
                </c:pt>
                <c:pt idx="1">
                  <c:v>Tablet</c:v>
                </c:pt>
                <c:pt idx="2">
                  <c:v>Alexa, Siri, Google Assistant, Bixby</c:v>
                </c:pt>
                <c:pt idx="3">
                  <c:v>Internet</c:v>
                </c:pt>
                <c:pt idx="4">
                  <c:v>Musik hören</c:v>
                </c:pt>
                <c:pt idx="5">
                  <c:v>Online-Videos</c:v>
                </c:pt>
                <c:pt idx="6">
                  <c:v>Fernsehen</c:v>
                </c:pt>
                <c:pt idx="7">
                  <c:v>Digitale Spiele</c:v>
                </c:pt>
                <c:pt idx="8">
                  <c:v>Video-Streaming-Dienste</c:v>
                </c:pt>
                <c:pt idx="9">
                  <c:v>Radio</c:v>
                </c:pt>
                <c:pt idx="10">
                  <c:v>Bücher (gedruckt)</c:v>
                </c:pt>
                <c:pt idx="11">
                  <c:v>Hörspiele/-bücher</c:v>
                </c:pt>
                <c:pt idx="12">
                  <c:v>DVDs/Blueray/ aufgez. Filme/Serien</c:v>
                </c:pt>
                <c:pt idx="13">
                  <c:v>Zeitschriften/ Magazine (gedruckt)</c:v>
                </c:pt>
                <c:pt idx="14">
                  <c:v>Podcasts hören</c:v>
                </c:pt>
                <c:pt idx="15">
                  <c:v>Tageszeitung (gedruckt)</c:v>
                </c:pt>
                <c:pt idx="16">
                  <c:v>Tageszeitung (online)</c:v>
                </c:pt>
                <c:pt idx="17">
                  <c:v>Zeitschriften/ Magazine (online)</c:v>
                </c:pt>
                <c:pt idx="18">
                  <c:v>E-Books lesen</c:v>
                </c:pt>
              </c:strCache>
            </c:strRef>
          </c:cat>
          <c:val>
            <c:numRef>
              <c:f>Tabelle1!$F$2:$F$20</c:f>
              <c:numCache>
                <c:formatCode>0%</c:formatCode>
                <c:ptCount val="19"/>
                <c:pt idx="0">
                  <c:v>0.3</c:v>
                </c:pt>
                <c:pt idx="1">
                  <c:v>0.2</c:v>
                </c:pt>
                <c:pt idx="2">
                  <c:v>0.2</c:v>
                </c:pt>
                <c:pt idx="3">
                  <c:v>0.2</c:v>
                </c:pt>
                <c:pt idx="4">
                  <c:v>0.2</c:v>
                </c:pt>
                <c:pt idx="5">
                  <c:v>0.2</c:v>
                </c:pt>
                <c:pt idx="6">
                  <c:v>0.2</c:v>
                </c:pt>
                <c:pt idx="7">
                  <c:v>0.2</c:v>
                </c:pt>
                <c:pt idx="8">
                  <c:v>0.2</c:v>
                </c:pt>
                <c:pt idx="9">
                  <c:v>0.2</c:v>
                </c:pt>
                <c:pt idx="10">
                  <c:v>0.2</c:v>
                </c:pt>
                <c:pt idx="11">
                  <c:v>0.2</c:v>
                </c:pt>
                <c:pt idx="12">
                  <c:v>0.2</c:v>
                </c:pt>
                <c:pt idx="13">
                  <c:v>0.2</c:v>
                </c:pt>
                <c:pt idx="14">
                  <c:v>0.2</c:v>
                </c:pt>
                <c:pt idx="15">
                  <c:v>0.2</c:v>
                </c:pt>
                <c:pt idx="16">
                  <c:v>0.2</c:v>
                </c:pt>
                <c:pt idx="17">
                  <c:v>0.2</c:v>
                </c:pt>
                <c:pt idx="18">
                  <c:v>0.2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C4A-4C41-B73E-862BADDF8E0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"/>
        <c:overlap val="100"/>
        <c:axId val="1697940432"/>
        <c:axId val="1697922544"/>
      </c:barChart>
      <c:catAx>
        <c:axId val="1697940432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2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de-DE"/>
          </a:p>
        </c:txPr>
        <c:crossAx val="1697922544"/>
        <c:crosses val="autoZero"/>
        <c:auto val="1"/>
        <c:lblAlgn val="ctr"/>
        <c:lblOffset val="100"/>
        <c:tickMarkSkip val="10"/>
        <c:noMultiLvlLbl val="0"/>
      </c:catAx>
      <c:valAx>
        <c:axId val="1697922544"/>
        <c:scaling>
          <c:orientation val="minMax"/>
        </c:scaling>
        <c:delete val="0"/>
        <c:axPos val="t"/>
        <c:majorGridlines>
          <c:spPr>
            <a:ln w="9525" cap="flat" cmpd="sng" algn="ctr">
              <a:solidFill>
                <a:schemeClr val="tx2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pPr>
            <a:endParaRPr lang="de-DE"/>
          </a:p>
        </c:txPr>
        <c:crossAx val="1697940432"/>
        <c:crosses val="autoZero"/>
        <c:crossBetween val="between"/>
        <c:majorUnit val="0.1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2"/>
              </a:solidFill>
              <a:latin typeface="+mn-lt"/>
              <a:ea typeface="+mn-ea"/>
              <a:cs typeface="+mn-cs"/>
            </a:defRPr>
          </a:pPr>
          <a:endParaRPr lang="de-DE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de-DE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5"/>
    </mc:Choice>
    <mc:Fallback>
      <c:style val="5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128" b="1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r>
              <a:rPr lang="de-DE" sz="1400" dirty="0"/>
              <a:t>Ergebnisse der JIM-Studie: Medienbeschäftigung in der </a:t>
            </a:r>
            <a:r>
              <a:rPr lang="de-DE" sz="1400"/>
              <a:t>Freizeit - </a:t>
            </a:r>
            <a:r>
              <a:rPr lang="de-DE" sz="1400" dirty="0"/>
              <a:t>Gerätenutzung</a:t>
            </a:r>
          </a:p>
        </c:rich>
      </c:tx>
      <c:layout>
        <c:manualLayout>
          <c:xMode val="edge"/>
          <c:yMode val="edge"/>
          <c:x val="0.13594094202898552"/>
          <c:y val="0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28" b="1" i="0" u="none" strike="noStrike" kern="1200" baseline="0">
              <a:solidFill>
                <a:schemeClr val="tx2"/>
              </a:solidFill>
              <a:latin typeface="+mn-lt"/>
              <a:ea typeface="+mn-ea"/>
              <a:cs typeface="+mn-cs"/>
            </a:defRPr>
          </a:pPr>
          <a:endParaRPr lang="de-DE"/>
        </a:p>
      </c:txPr>
    </c:title>
    <c:autoTitleDeleted val="0"/>
    <c:plotArea>
      <c:layout>
        <c:manualLayout>
          <c:layoutTarget val="inner"/>
          <c:xMode val="edge"/>
          <c:yMode val="edge"/>
          <c:x val="0.24901456888936802"/>
          <c:y val="0.10054650205761317"/>
          <c:w val="0.73402538107302118"/>
          <c:h val="0.83665781893004121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Tabelle1!$B$1</c:f>
              <c:strCache>
                <c:ptCount val="1"/>
                <c:pt idx="0">
                  <c:v>täglich</c:v>
                </c:pt>
              </c:strCache>
            </c:strRef>
          </c:tx>
          <c:spPr>
            <a:gradFill rotWithShape="1">
              <a:gsLst>
                <a:gs pos="0">
                  <a:schemeClr val="accent3">
                    <a:shade val="76000"/>
                    <a:shade val="51000"/>
                    <a:satMod val="130000"/>
                  </a:schemeClr>
                </a:gs>
                <a:gs pos="80000">
                  <a:schemeClr val="accent3">
                    <a:shade val="76000"/>
                    <a:shade val="93000"/>
                    <a:satMod val="130000"/>
                  </a:schemeClr>
                </a:gs>
                <a:gs pos="100000">
                  <a:schemeClr val="accent3">
                    <a:shade val="76000"/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5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de-DE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Tabelle1!$A$2:$A$20</c:f>
              <c:strCache>
                <c:ptCount val="19"/>
                <c:pt idx="0">
                  <c:v>Smartphone</c:v>
                </c:pt>
                <c:pt idx="1">
                  <c:v>Tablet</c:v>
                </c:pt>
                <c:pt idx="2">
                  <c:v>Alexa, Siri, Google Assistant, Bixby</c:v>
                </c:pt>
                <c:pt idx="3">
                  <c:v>Internet*</c:v>
                </c:pt>
                <c:pt idx="4">
                  <c:v>Musik hören</c:v>
                </c:pt>
                <c:pt idx="5">
                  <c:v>Online-Videos</c:v>
                </c:pt>
                <c:pt idx="6">
                  <c:v>Fernsehen*</c:v>
                </c:pt>
                <c:pt idx="7">
                  <c:v>Digitale Spiele</c:v>
                </c:pt>
                <c:pt idx="8">
                  <c:v>Video-Streaming-Dienste</c:v>
                </c:pt>
                <c:pt idx="9">
                  <c:v>Radio*</c:v>
                </c:pt>
                <c:pt idx="10">
                  <c:v>Bücher (gedruckt)</c:v>
                </c:pt>
                <c:pt idx="11">
                  <c:v>Hörspiele/-bücher</c:v>
                </c:pt>
                <c:pt idx="12">
                  <c:v>DVDs/Blueray/ aufgez. Filme/Serien</c:v>
                </c:pt>
                <c:pt idx="13">
                  <c:v>Zeitschriften/ Magazine (gedruckt)</c:v>
                </c:pt>
                <c:pt idx="14">
                  <c:v>Podcasts hören</c:v>
                </c:pt>
                <c:pt idx="15">
                  <c:v>Tageszeitung (gedruckt)</c:v>
                </c:pt>
                <c:pt idx="16">
                  <c:v>Tageszeitung (online)</c:v>
                </c:pt>
                <c:pt idx="17">
                  <c:v>Zeitschriften/ Magazine (online)</c:v>
                </c:pt>
                <c:pt idx="18">
                  <c:v>E-Books lesen</c:v>
                </c:pt>
              </c:strCache>
            </c:strRef>
          </c:cat>
          <c:val>
            <c:numRef>
              <c:f>Tabelle1!$B$2:$B$20</c:f>
              <c:numCache>
                <c:formatCode>0\ "%"</c:formatCode>
                <c:ptCount val="19"/>
                <c:pt idx="0">
                  <c:v>92</c:v>
                </c:pt>
                <c:pt idx="1">
                  <c:v>25</c:v>
                </c:pt>
                <c:pt idx="2">
                  <c:v>18</c:v>
                </c:pt>
                <c:pt idx="3">
                  <c:v>88</c:v>
                </c:pt>
                <c:pt idx="4">
                  <c:v>70</c:v>
                </c:pt>
                <c:pt idx="5">
                  <c:v>47</c:v>
                </c:pt>
                <c:pt idx="6">
                  <c:v>48</c:v>
                </c:pt>
                <c:pt idx="7">
                  <c:v>37</c:v>
                </c:pt>
                <c:pt idx="8">
                  <c:v>25</c:v>
                </c:pt>
                <c:pt idx="9">
                  <c:v>30</c:v>
                </c:pt>
                <c:pt idx="10">
                  <c:v>13</c:v>
                </c:pt>
                <c:pt idx="11">
                  <c:v>7</c:v>
                </c:pt>
                <c:pt idx="12">
                  <c:v>5</c:v>
                </c:pt>
                <c:pt idx="13">
                  <c:v>3</c:v>
                </c:pt>
                <c:pt idx="14">
                  <c:v>5</c:v>
                </c:pt>
                <c:pt idx="15">
                  <c:v>5</c:v>
                </c:pt>
                <c:pt idx="16">
                  <c:v>4</c:v>
                </c:pt>
                <c:pt idx="17">
                  <c:v>3</c:v>
                </c:pt>
                <c:pt idx="18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BCD-4049-B421-09FA33C696A8}"/>
            </c:ext>
          </c:extLst>
        </c:ser>
        <c:ser>
          <c:idx val="1"/>
          <c:order val="1"/>
          <c:tx>
            <c:strRef>
              <c:f>Tabelle1!$C$1</c:f>
              <c:strCache>
                <c:ptCount val="1"/>
                <c:pt idx="0">
                  <c:v>mehrmals pro Woche</c:v>
                </c:pt>
              </c:strCache>
            </c:strRef>
          </c:tx>
          <c:spPr>
            <a:gradFill rotWithShape="1">
              <a:gsLst>
                <a:gs pos="0">
                  <a:schemeClr val="accent3">
                    <a:tint val="77000"/>
                    <a:shade val="51000"/>
                    <a:satMod val="130000"/>
                  </a:schemeClr>
                </a:gs>
                <a:gs pos="80000">
                  <a:schemeClr val="accent3">
                    <a:tint val="77000"/>
                    <a:shade val="93000"/>
                    <a:satMod val="130000"/>
                  </a:schemeClr>
                </a:gs>
                <a:gs pos="100000">
                  <a:schemeClr val="accent3">
                    <a:tint val="77000"/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5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de-DE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Tabelle1!$A$2:$A$20</c:f>
              <c:strCache>
                <c:ptCount val="19"/>
                <c:pt idx="0">
                  <c:v>Smartphone</c:v>
                </c:pt>
                <c:pt idx="1">
                  <c:v>Tablet</c:v>
                </c:pt>
                <c:pt idx="2">
                  <c:v>Alexa, Siri, Google Assistant, Bixby</c:v>
                </c:pt>
                <c:pt idx="3">
                  <c:v>Internet*</c:v>
                </c:pt>
                <c:pt idx="4">
                  <c:v>Musik hören</c:v>
                </c:pt>
                <c:pt idx="5">
                  <c:v>Online-Videos</c:v>
                </c:pt>
                <c:pt idx="6">
                  <c:v>Fernsehen*</c:v>
                </c:pt>
                <c:pt idx="7">
                  <c:v>Digitale Spiele</c:v>
                </c:pt>
                <c:pt idx="8">
                  <c:v>Video-Streaming-Dienste</c:v>
                </c:pt>
                <c:pt idx="9">
                  <c:v>Radio*</c:v>
                </c:pt>
                <c:pt idx="10">
                  <c:v>Bücher (gedruckt)</c:v>
                </c:pt>
                <c:pt idx="11">
                  <c:v>Hörspiele/-bücher</c:v>
                </c:pt>
                <c:pt idx="12">
                  <c:v>DVDs/Blueray/ aufgez. Filme/Serien</c:v>
                </c:pt>
                <c:pt idx="13">
                  <c:v>Zeitschriften/ Magazine (gedruckt)</c:v>
                </c:pt>
                <c:pt idx="14">
                  <c:v>Podcasts hören</c:v>
                </c:pt>
                <c:pt idx="15">
                  <c:v>Tageszeitung (gedruckt)</c:v>
                </c:pt>
                <c:pt idx="16">
                  <c:v>Tageszeitung (online)</c:v>
                </c:pt>
                <c:pt idx="17">
                  <c:v>Zeitschriften/ Magazine (online)</c:v>
                </c:pt>
                <c:pt idx="18">
                  <c:v>E-Books lesen</c:v>
                </c:pt>
              </c:strCache>
            </c:strRef>
          </c:cat>
          <c:val>
            <c:numRef>
              <c:f>Tabelle1!$C$2:$C$20</c:f>
              <c:numCache>
                <c:formatCode>0\ "%"</c:formatCode>
                <c:ptCount val="19"/>
                <c:pt idx="0">
                  <c:v>3</c:v>
                </c:pt>
                <c:pt idx="1">
                  <c:v>18</c:v>
                </c:pt>
                <c:pt idx="2">
                  <c:v>15</c:v>
                </c:pt>
                <c:pt idx="3">
                  <c:v>7</c:v>
                </c:pt>
                <c:pt idx="4">
                  <c:v>22</c:v>
                </c:pt>
                <c:pt idx="5">
                  <c:v>33</c:v>
                </c:pt>
                <c:pt idx="6">
                  <c:v>32</c:v>
                </c:pt>
                <c:pt idx="7">
                  <c:v>35</c:v>
                </c:pt>
                <c:pt idx="8">
                  <c:v>41</c:v>
                </c:pt>
                <c:pt idx="9">
                  <c:v>28</c:v>
                </c:pt>
                <c:pt idx="10">
                  <c:v>19</c:v>
                </c:pt>
                <c:pt idx="11">
                  <c:v>10</c:v>
                </c:pt>
                <c:pt idx="12">
                  <c:v>10</c:v>
                </c:pt>
                <c:pt idx="13">
                  <c:v>12</c:v>
                </c:pt>
                <c:pt idx="14">
                  <c:v>9</c:v>
                </c:pt>
                <c:pt idx="15">
                  <c:v>8</c:v>
                </c:pt>
                <c:pt idx="16">
                  <c:v>8</c:v>
                </c:pt>
                <c:pt idx="17">
                  <c:v>9</c:v>
                </c:pt>
                <c:pt idx="18">
                  <c:v>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BCD-4049-B421-09FA33C696A8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20"/>
        <c:overlap val="100"/>
        <c:axId val="669476143"/>
        <c:axId val="669478223"/>
      </c:barChart>
      <c:catAx>
        <c:axId val="669476143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2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de-DE"/>
          </a:p>
        </c:txPr>
        <c:crossAx val="669478223"/>
        <c:crosses val="autoZero"/>
        <c:auto val="1"/>
        <c:lblAlgn val="ctr"/>
        <c:lblOffset val="100"/>
        <c:noMultiLvlLbl val="0"/>
      </c:catAx>
      <c:valAx>
        <c:axId val="669478223"/>
        <c:scaling>
          <c:orientation val="minMax"/>
        </c:scaling>
        <c:delete val="0"/>
        <c:axPos val="t"/>
        <c:majorGridlines>
          <c:spPr>
            <a:ln w="9525" cap="flat" cmpd="sng" algn="ctr">
              <a:solidFill>
                <a:schemeClr val="tx2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\ &quot;%&quot;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pPr>
            <a:endParaRPr lang="de-DE"/>
          </a:p>
        </c:txPr>
        <c:crossAx val="669476143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34134951690821258"/>
          <c:y val="0.94711893004115244"/>
          <c:w val="0.3173009661835749"/>
          <c:h val="5.0267901234567904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2"/>
              </a:solidFill>
              <a:latin typeface="+mn-lt"/>
              <a:ea typeface="+mn-ea"/>
              <a:cs typeface="+mn-cs"/>
            </a:defRPr>
          </a:pPr>
          <a:endParaRPr lang="de-DE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de-DE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2.xml><?xml version="1.0" encoding="utf-8"?>
<cs:colorStyle xmlns:cs="http://schemas.microsoft.com/office/drawing/2012/chartStyle" xmlns:a="http://schemas.openxmlformats.org/drawingml/2006/main" meth="withinLinear" id="16">
  <a:schemeClr val="accent3"/>
</cs:colorStyle>
</file>

<file path=ppt/charts/style1.xml><?xml version="1.0" encoding="utf-8"?>
<cs:chartStyle xmlns:cs="http://schemas.microsoft.com/office/drawing/2012/chartStyle" xmlns:a="http://schemas.openxmlformats.org/drawingml/2006/main" id="302">
  <cs:axisTitle>
    <cs:lnRef idx="0"/>
    <cs:fillRef idx="0"/>
    <cs:effectRef idx="0"/>
    <cs:fontRef idx="minor">
      <a:schemeClr val="tx2"/>
    </cs:fontRef>
    <cs:defRPr sz="1197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2"/>
    </cs:fontRef>
    <cs:defRPr sz="1197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1197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2128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1197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1197" kern="1200"/>
  </cs:valueAxis>
  <cs:wall>
    <cs:lnRef idx="0"/>
    <cs:fillRef idx="0"/>
    <cs:effectRef idx="0"/>
    <cs:fontRef idx="minor">
      <a:schemeClr val="tx2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302">
  <cs:axisTitle>
    <cs:lnRef idx="0"/>
    <cs:fillRef idx="0"/>
    <cs:effectRef idx="0"/>
    <cs:fontRef idx="minor">
      <a:schemeClr val="tx2"/>
    </cs:fontRef>
    <cs:defRPr sz="1197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2"/>
    </cs:fontRef>
    <cs:defRPr sz="1197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1197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2128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1197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1197" kern="1200"/>
  </cs:valueAxis>
  <cs:wall>
    <cs:lnRef idx="0"/>
    <cs:fillRef idx="0"/>
    <cs:effectRef idx="0"/>
    <cs:fontRef idx="minor">
      <a:schemeClr val="tx2"/>
    </cs:fontRef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2917789" cy="4941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179" tIns="46089" rIns="92179" bIns="46089" numCol="1" anchor="t" anchorCtr="0" compatLnSpc="1">
            <a:prstTxWarp prst="textNoShape">
              <a:avLst/>
            </a:prstTxWarp>
          </a:bodyPr>
          <a:lstStyle>
            <a:lvl1pPr defTabSz="922508">
              <a:defRPr sz="1200">
                <a:latin typeface="Times" pitchFamily="18" charset="0"/>
              </a:defRPr>
            </a:lvl1pPr>
          </a:lstStyle>
          <a:p>
            <a:pPr>
              <a:defRPr/>
            </a:pPr>
            <a:endParaRPr lang="de-DE" dirty="0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17975" y="0"/>
            <a:ext cx="2917788" cy="4941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179" tIns="46089" rIns="92179" bIns="46089" numCol="1" anchor="t" anchorCtr="0" compatLnSpc="1">
            <a:prstTxWarp prst="textNoShape">
              <a:avLst/>
            </a:prstTxWarp>
          </a:bodyPr>
          <a:lstStyle>
            <a:lvl1pPr algn="r" defTabSz="922508">
              <a:defRPr sz="1200">
                <a:latin typeface="Times" pitchFamily="18" charset="0"/>
              </a:defRPr>
            </a:lvl1pPr>
          </a:lstStyle>
          <a:p>
            <a:pPr>
              <a:defRPr/>
            </a:pPr>
            <a:endParaRPr lang="de-DE" dirty="0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9372135"/>
            <a:ext cx="2917789" cy="4941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179" tIns="46089" rIns="92179" bIns="46089" numCol="1" anchor="b" anchorCtr="0" compatLnSpc="1">
            <a:prstTxWarp prst="textNoShape">
              <a:avLst/>
            </a:prstTxWarp>
          </a:bodyPr>
          <a:lstStyle>
            <a:lvl1pPr defTabSz="922508">
              <a:defRPr sz="1200">
                <a:latin typeface="Times" pitchFamily="18" charset="0"/>
              </a:defRPr>
            </a:lvl1pPr>
          </a:lstStyle>
          <a:p>
            <a:pPr>
              <a:defRPr/>
            </a:pPr>
            <a:endParaRPr lang="de-DE" dirty="0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17975" y="9372135"/>
            <a:ext cx="2917788" cy="4941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179" tIns="46089" rIns="92179" bIns="46089" numCol="1" anchor="b" anchorCtr="0" compatLnSpc="1">
            <a:prstTxWarp prst="textNoShape">
              <a:avLst/>
            </a:prstTxWarp>
          </a:bodyPr>
          <a:lstStyle>
            <a:lvl1pPr algn="r" defTabSz="922508">
              <a:defRPr sz="1200">
                <a:latin typeface="Times" panose="02020603060405020304" pitchFamily="18" charset="0"/>
              </a:defRPr>
            </a:lvl1pPr>
          </a:lstStyle>
          <a:p>
            <a:fld id="{25C74BE0-5289-4A59-BE13-A5152D49D199}" type="slidenum">
              <a:rPr lang="de-DE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44904446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2917789" cy="4941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179" tIns="46089" rIns="92179" bIns="46089" numCol="1" anchor="t" anchorCtr="0" compatLnSpc="1">
            <a:prstTxWarp prst="textNoShape">
              <a:avLst/>
            </a:prstTxWarp>
          </a:bodyPr>
          <a:lstStyle>
            <a:lvl1pPr defTabSz="922508">
              <a:defRPr sz="1200">
                <a:latin typeface="Times" pitchFamily="18" charset="0"/>
              </a:defRPr>
            </a:lvl1pPr>
          </a:lstStyle>
          <a:p>
            <a:pPr>
              <a:defRPr/>
            </a:pPr>
            <a:endParaRPr lang="de-DE" dirty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17975" y="0"/>
            <a:ext cx="2917788" cy="4941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179" tIns="46089" rIns="92179" bIns="46089" numCol="1" anchor="t" anchorCtr="0" compatLnSpc="1">
            <a:prstTxWarp prst="textNoShape">
              <a:avLst/>
            </a:prstTxWarp>
          </a:bodyPr>
          <a:lstStyle>
            <a:lvl1pPr algn="r" defTabSz="922508">
              <a:defRPr sz="1200">
                <a:latin typeface="Times" pitchFamily="18" charset="0"/>
              </a:defRPr>
            </a:lvl1pPr>
          </a:lstStyle>
          <a:p>
            <a:pPr>
              <a:defRPr/>
            </a:pPr>
            <a:endParaRPr lang="de-DE" dirty="0"/>
          </a:p>
        </p:txBody>
      </p:sp>
      <p:sp>
        <p:nvSpPr>
          <p:cNvPr id="307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03288" y="739775"/>
            <a:ext cx="4932362" cy="37004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81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98624" y="4686068"/>
            <a:ext cx="5015095" cy="44397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179" tIns="46089" rIns="92179" bIns="4608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noProof="0"/>
              <a:t>Klicken Sie, um die Textformatierung des Masters zu bearbeiten.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9372135"/>
            <a:ext cx="2917789" cy="4941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179" tIns="46089" rIns="92179" bIns="46089" numCol="1" anchor="b" anchorCtr="0" compatLnSpc="1">
            <a:prstTxWarp prst="textNoShape">
              <a:avLst/>
            </a:prstTxWarp>
          </a:bodyPr>
          <a:lstStyle>
            <a:lvl1pPr defTabSz="922508">
              <a:defRPr sz="1100">
                <a:latin typeface="Arial" charset="0"/>
              </a:defRPr>
            </a:lvl1pPr>
          </a:lstStyle>
          <a:p>
            <a:pPr>
              <a:defRPr/>
            </a:pPr>
            <a:endParaRPr lang="de-DE" dirty="0"/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17975" y="9372135"/>
            <a:ext cx="2917788" cy="4941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179" tIns="46089" rIns="92179" bIns="46089" numCol="1" anchor="b" anchorCtr="0" compatLnSpc="1">
            <a:prstTxWarp prst="textNoShape">
              <a:avLst/>
            </a:prstTxWarp>
          </a:bodyPr>
          <a:lstStyle>
            <a:lvl1pPr algn="r" defTabSz="922508">
              <a:defRPr sz="1100"/>
            </a:lvl1pPr>
          </a:lstStyle>
          <a:p>
            <a:fld id="{56F11087-0B28-4048-84AA-7BB7E55CB460}" type="slidenum">
              <a:rPr lang="de-DE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74522178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1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1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1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1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1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6F11087-0B28-4048-84AA-7BB7E55CB460}" type="slidenum">
              <a:rPr lang="de-DE" smtClean="0"/>
              <a:pPr/>
              <a:t>1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6942780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sz="1000" b="1" dirty="0"/>
              <a:t>Vorgehen:</a:t>
            </a:r>
          </a:p>
          <a:p>
            <a:pPr marL="171450" indent="-171450">
              <a:buFont typeface="Wingdings" panose="05000000000000000000" pitchFamily="2" charset="2"/>
              <a:buChar char="à"/>
            </a:pPr>
            <a:r>
              <a:rPr lang="de-DE" sz="1000" dirty="0">
                <a:sym typeface="Wingdings" panose="05000000000000000000" pitchFamily="2" charset="2"/>
              </a:rPr>
              <a:t>Nach Klick </a:t>
            </a:r>
            <a:r>
              <a:rPr lang="de-DE" sz="1000" baseline="0" dirty="0">
                <a:sym typeface="Wingdings" panose="05000000000000000000" pitchFamily="2" charset="2"/>
              </a:rPr>
              <a:t>auf das Diagramm in PowerPoint-Kopfzeile unter „Diagrammtools“  „Entwurf“  „Daten bearbeiten“  „Daten in Excel bearbeiten“ ansteuern</a:t>
            </a:r>
          </a:p>
          <a:p>
            <a:pPr marL="171450" indent="-171450">
              <a:buFont typeface="Wingdings" panose="05000000000000000000" pitchFamily="2" charset="2"/>
              <a:buChar char="à"/>
            </a:pPr>
            <a:r>
              <a:rPr lang="de-DE" sz="1000" baseline="0" dirty="0">
                <a:sym typeface="Wingdings" panose="05000000000000000000" pitchFamily="2" charset="2"/>
              </a:rPr>
              <a:t>Excel-Eingabemaske öffnet sich als Pop-up</a:t>
            </a:r>
          </a:p>
          <a:p>
            <a:pPr marL="171450" indent="-171450">
              <a:buFont typeface="Wingdings" panose="05000000000000000000" pitchFamily="2" charset="2"/>
              <a:buChar char="à"/>
            </a:pPr>
            <a:r>
              <a:rPr lang="de-DE" sz="1000" baseline="0" dirty="0">
                <a:sym typeface="Wingdings" panose="05000000000000000000" pitchFamily="2" charset="2"/>
              </a:rPr>
              <a:t>Dort zu den einzelnen Medien die Gesamtzahl der </a:t>
            </a:r>
            <a:r>
              <a:rPr lang="de-DE" sz="1000" baseline="0" dirty="0" err="1">
                <a:sym typeface="Wingdings" panose="05000000000000000000" pitchFamily="2" charset="2"/>
              </a:rPr>
              <a:t>Schüler:innen</a:t>
            </a:r>
            <a:r>
              <a:rPr lang="de-DE" sz="1000" baseline="0" dirty="0">
                <a:sym typeface="Wingdings" panose="05000000000000000000" pitchFamily="2" charset="2"/>
              </a:rPr>
              <a:t> in der Klasse sowie die abgefragten Anzahlen der Meldungen für „tägliche Nutzung“ und „Nutzung mehrmals pro Woche“ eingeben</a:t>
            </a:r>
          </a:p>
          <a:p>
            <a:pPr marL="171450" indent="-171450">
              <a:buFont typeface="Wingdings" panose="05000000000000000000" pitchFamily="2" charset="2"/>
              <a:buChar char="à"/>
            </a:pPr>
            <a:r>
              <a:rPr lang="de-DE" sz="1000" baseline="0" dirty="0">
                <a:sym typeface="Wingdings" panose="05000000000000000000" pitchFamily="2" charset="2"/>
              </a:rPr>
              <a:t>Prozentwerte werden automatisch im Balkendiagramm visualisiert</a:t>
            </a:r>
          </a:p>
          <a:p>
            <a:pPr marL="171450" indent="-171450">
              <a:buFont typeface="Wingdings" panose="05000000000000000000" pitchFamily="2" charset="2"/>
              <a:buChar char="à"/>
            </a:pPr>
            <a:r>
              <a:rPr lang="de-DE" sz="1000" baseline="0" dirty="0">
                <a:sym typeface="Wingdings" panose="05000000000000000000" pitchFamily="2" charset="2"/>
              </a:rPr>
              <a:t>Balkendiagramm der Klasse besprechen und mit Balkendiagramm der JIM-Studie auf folgender Folie vergleichen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F11087-0B28-4048-84AA-7BB7E55CB460}" type="slidenum">
              <a:rPr lang="de-DE" smtClean="0"/>
              <a:pPr/>
              <a:t>2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63844648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F11087-0B28-4048-84AA-7BB7E55CB460}" type="slidenum">
              <a:rPr lang="de-DE" smtClean="0"/>
              <a:pPr/>
              <a:t>3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81265711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6F11087-0B28-4048-84AA-7BB7E55CB460}" type="slidenum">
              <a:rPr lang="de-DE" smtClean="0"/>
              <a:pPr/>
              <a:t>4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428863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Tafel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Grafik 6">
            <a:extLst>
              <a:ext uri="{FF2B5EF4-FFF2-40B4-BE49-F238E27FC236}">
                <a16:creationId xmlns:a16="http://schemas.microsoft.com/office/drawing/2014/main" id="{C35A8328-517C-47FF-A794-B555A9BD854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50441" y="1134539"/>
            <a:ext cx="8307816" cy="4673147"/>
          </a:xfrm>
          <a:prstGeom prst="rect">
            <a:avLst/>
          </a:prstGeom>
        </p:spPr>
      </p:pic>
      <p:sp>
        <p:nvSpPr>
          <p:cNvPr id="5" name="Textfeld 4">
            <a:extLst>
              <a:ext uri="{FF2B5EF4-FFF2-40B4-BE49-F238E27FC236}">
                <a16:creationId xmlns:a16="http://schemas.microsoft.com/office/drawing/2014/main" id="{B902560D-C22E-1E11-A1E5-E64667C9BC9F}"/>
              </a:ext>
            </a:extLst>
          </p:cNvPr>
          <p:cNvSpPr txBox="1"/>
          <p:nvPr userDrawn="1"/>
        </p:nvSpPr>
        <p:spPr>
          <a:xfrm>
            <a:off x="387329" y="541344"/>
            <a:ext cx="6867658" cy="3539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700" b="1" dirty="0">
                <a:solidFill>
                  <a:schemeClr val="tx2"/>
                </a:solidFill>
              </a:rPr>
              <a:t>Die eigene Mediennutzung reflektieren und Risiken erkennen</a:t>
            </a:r>
          </a:p>
        </p:txBody>
      </p:sp>
    </p:spTree>
    <p:extLst>
      <p:ext uri="{BB962C8B-B14F-4D97-AF65-F5344CB8AC3E}">
        <p14:creationId xmlns:p14="http://schemas.microsoft.com/office/powerpoint/2010/main" val="352023944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enutzerdefinierte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>
            <a:extLst>
              <a:ext uri="{FF2B5EF4-FFF2-40B4-BE49-F238E27FC236}">
                <a16:creationId xmlns:a16="http://schemas.microsoft.com/office/drawing/2014/main" id="{D9BF05E4-7278-9EDC-753E-CC075D7F34AC}"/>
              </a:ext>
            </a:extLst>
          </p:cNvPr>
          <p:cNvSpPr txBox="1"/>
          <p:nvPr userDrawn="1"/>
        </p:nvSpPr>
        <p:spPr>
          <a:xfrm>
            <a:off x="387329" y="541344"/>
            <a:ext cx="68676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800" b="1" dirty="0">
                <a:solidFill>
                  <a:schemeClr val="tx2"/>
                </a:solidFill>
              </a:rPr>
              <a:t>Digitales Element: Mediennutzung in der Klasse</a:t>
            </a:r>
          </a:p>
        </p:txBody>
      </p:sp>
    </p:spTree>
    <p:extLst>
      <p:ext uri="{BB962C8B-B14F-4D97-AF65-F5344CB8AC3E}">
        <p14:creationId xmlns:p14="http://schemas.microsoft.com/office/powerpoint/2010/main" val="15461249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Tafel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extfeld 28">
            <a:extLst>
              <a:ext uri="{FF2B5EF4-FFF2-40B4-BE49-F238E27FC236}">
                <a16:creationId xmlns:a16="http://schemas.microsoft.com/office/drawing/2014/main" id="{E44656DD-00C5-4ADE-84B0-0A5976C08457}"/>
              </a:ext>
            </a:extLst>
          </p:cNvPr>
          <p:cNvSpPr txBox="1"/>
          <p:nvPr userDrawn="1"/>
        </p:nvSpPr>
        <p:spPr>
          <a:xfrm>
            <a:off x="387329" y="4959964"/>
            <a:ext cx="8325925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sz="1200" dirty="0">
                <a:solidFill>
                  <a:schemeClr val="tx2">
                    <a:lumMod val="95000"/>
                    <a:lumOff val="5000"/>
                  </a:schemeClr>
                </a:solidFill>
                <a:effectLst/>
                <a:latin typeface="Arial" panose="020B0604020202020204" pitchFamily="34" charset="0"/>
              </a:rPr>
              <a:t>Copyright: Stiftung Medienpädagogik Bayern</a:t>
            </a:r>
            <a:br>
              <a:rPr lang="de-DE" sz="1200" dirty="0">
                <a:solidFill>
                  <a:schemeClr val="tx2">
                    <a:lumMod val="95000"/>
                    <a:lumOff val="5000"/>
                  </a:schemeClr>
                </a:solidFill>
              </a:rPr>
            </a:br>
            <a:r>
              <a:rPr lang="de-DE" sz="1200" dirty="0">
                <a:solidFill>
                  <a:schemeClr val="tx2">
                    <a:lumMod val="95000"/>
                    <a:lumOff val="5000"/>
                  </a:schemeClr>
                </a:solidFill>
                <a:effectLst/>
                <a:latin typeface="Arial" panose="020B0604020202020204" pitchFamily="34" charset="0"/>
              </a:rPr>
              <a:t>Entwicklung der Materialien gefördert durch die Bayerische Staatskanzlei.</a:t>
            </a:r>
            <a:br>
              <a:rPr lang="de-DE" sz="1200" dirty="0">
                <a:solidFill>
                  <a:schemeClr val="tx2">
                    <a:lumMod val="95000"/>
                    <a:lumOff val="5000"/>
                  </a:schemeClr>
                </a:solidFill>
              </a:rPr>
            </a:br>
            <a:r>
              <a:rPr lang="de-DE" sz="1200" dirty="0">
                <a:solidFill>
                  <a:schemeClr val="tx2">
                    <a:lumMod val="95000"/>
                    <a:lumOff val="5000"/>
                  </a:schemeClr>
                </a:solidFill>
                <a:effectLst/>
                <a:latin typeface="Arial" panose="020B0604020202020204" pitchFamily="34" charset="0"/>
              </a:rPr>
              <a:t>Alle Rechte vorbehalten.</a:t>
            </a:r>
            <a:br>
              <a:rPr lang="de-DE" sz="1200" dirty="0">
                <a:solidFill>
                  <a:schemeClr val="tx2">
                    <a:lumMod val="95000"/>
                    <a:lumOff val="5000"/>
                  </a:schemeClr>
                </a:solidFill>
              </a:rPr>
            </a:br>
            <a:r>
              <a:rPr lang="de-DE" sz="1200" dirty="0">
                <a:solidFill>
                  <a:schemeClr val="tx2">
                    <a:lumMod val="95000"/>
                    <a:lumOff val="5000"/>
                  </a:schemeClr>
                </a:solidFill>
                <a:effectLst/>
                <a:latin typeface="Arial" panose="020B0604020202020204" pitchFamily="34" charset="0"/>
              </a:rPr>
              <a:t>Die in der Präsentation vorhandenen Bilder sind urheberrechtlich geschützt </a:t>
            </a:r>
          </a:p>
          <a:p>
            <a:r>
              <a:rPr lang="de-DE" sz="1200" dirty="0">
                <a:solidFill>
                  <a:schemeClr val="tx2">
                    <a:lumMod val="95000"/>
                    <a:lumOff val="5000"/>
                  </a:schemeClr>
                </a:solidFill>
                <a:effectLst/>
                <a:latin typeface="Arial" panose="020B0604020202020204" pitchFamily="34" charset="0"/>
              </a:rPr>
              <a:t>und dürfen nicht von dieser getrennt verwendet werden.</a:t>
            </a:r>
            <a:endParaRPr lang="de-DE" sz="1200" dirty="0">
              <a:solidFill>
                <a:schemeClr val="tx2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7" name="Textfeld 6">
            <a:extLst>
              <a:ext uri="{FF2B5EF4-FFF2-40B4-BE49-F238E27FC236}">
                <a16:creationId xmlns:a16="http://schemas.microsoft.com/office/drawing/2014/main" id="{C8DE613C-3336-0001-649E-E482568EDD98}"/>
              </a:ext>
            </a:extLst>
          </p:cNvPr>
          <p:cNvSpPr txBox="1"/>
          <p:nvPr userDrawn="1"/>
        </p:nvSpPr>
        <p:spPr>
          <a:xfrm>
            <a:off x="387329" y="541344"/>
            <a:ext cx="68676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800" b="1" dirty="0">
                <a:solidFill>
                  <a:schemeClr val="tx2"/>
                </a:solidFill>
              </a:rPr>
              <a:t>Impressum</a:t>
            </a:r>
          </a:p>
        </p:txBody>
      </p:sp>
    </p:spTree>
    <p:extLst>
      <p:ext uri="{BB962C8B-B14F-4D97-AF65-F5344CB8AC3E}">
        <p14:creationId xmlns:p14="http://schemas.microsoft.com/office/powerpoint/2010/main" val="13802739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emf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1"/>
          <p:cNvSpPr>
            <a:spLocks noGrp="1" noChangeArrowheads="1"/>
          </p:cNvSpPr>
          <p:nvPr>
            <p:ph type="body" idx="1"/>
          </p:nvPr>
        </p:nvSpPr>
        <p:spPr bwMode="auto">
          <a:xfrm>
            <a:off x="387350" y="1660525"/>
            <a:ext cx="8415338" cy="428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04215" tIns="52111" rIns="104215" bIns="5211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1029" name="Line 34"/>
          <p:cNvSpPr>
            <a:spLocks noChangeShapeType="1"/>
          </p:cNvSpPr>
          <p:nvPr/>
        </p:nvSpPr>
        <p:spPr bwMode="auto">
          <a:xfrm>
            <a:off x="441326" y="6070600"/>
            <a:ext cx="8293100" cy="0"/>
          </a:xfrm>
          <a:prstGeom prst="line">
            <a:avLst/>
          </a:prstGeom>
          <a:noFill/>
          <a:ln w="50800">
            <a:solidFill>
              <a:srgbClr val="004388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 dirty="0"/>
          </a:p>
        </p:txBody>
      </p:sp>
      <p:sp>
        <p:nvSpPr>
          <p:cNvPr id="1030" name="Line 39"/>
          <p:cNvSpPr>
            <a:spLocks noChangeShapeType="1"/>
          </p:cNvSpPr>
          <p:nvPr/>
        </p:nvSpPr>
        <p:spPr bwMode="auto">
          <a:xfrm>
            <a:off x="441326" y="931863"/>
            <a:ext cx="8293100" cy="0"/>
          </a:xfrm>
          <a:prstGeom prst="line">
            <a:avLst/>
          </a:prstGeom>
          <a:noFill/>
          <a:ln w="50800">
            <a:solidFill>
              <a:srgbClr val="004388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 dirty="0"/>
          </a:p>
        </p:txBody>
      </p:sp>
      <p:sp>
        <p:nvSpPr>
          <p:cNvPr id="1032" name="Rectangle 42"/>
          <p:cNvSpPr>
            <a:spLocks noChangeArrowheads="1"/>
          </p:cNvSpPr>
          <p:nvPr/>
        </p:nvSpPr>
        <p:spPr bwMode="auto">
          <a:xfrm>
            <a:off x="387350" y="431800"/>
            <a:ext cx="8356600" cy="774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395" tIns="45700" rIns="91395" bIns="45700"/>
          <a:lstStyle>
            <a:lvl1pPr defTabSz="915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15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15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15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15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15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15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15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15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ts val="2300"/>
              </a:lnSpc>
              <a:spcAft>
                <a:spcPct val="100000"/>
              </a:spcAft>
            </a:pPr>
            <a:endParaRPr lang="de-DE" sz="2000" b="1" dirty="0">
              <a:solidFill>
                <a:schemeClr val="tx2"/>
              </a:solidFill>
            </a:endParaRPr>
          </a:p>
        </p:txBody>
      </p:sp>
      <p:sp>
        <p:nvSpPr>
          <p:cNvPr id="8" name="Rectangle 40"/>
          <p:cNvSpPr txBox="1">
            <a:spLocks noChangeArrowheads="1"/>
          </p:cNvSpPr>
          <p:nvPr userDrawn="1"/>
        </p:nvSpPr>
        <p:spPr bwMode="auto">
          <a:xfrm>
            <a:off x="6643024" y="6161632"/>
            <a:ext cx="2133601" cy="257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95" tIns="45700" rIns="91395" bIns="4570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 algn="r"/>
            <a:r>
              <a:rPr lang="de-DE" sz="800" b="0" i="0" u="none" strike="noStrike" kern="1200" baseline="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rPr>
              <a:t>www.medienfuehrerschein.bayern</a:t>
            </a:r>
            <a:endParaRPr lang="de-DE" dirty="0"/>
          </a:p>
        </p:txBody>
      </p:sp>
      <p:pic>
        <p:nvPicPr>
          <p:cNvPr id="10" name="Grafik 9"/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7003064" y="298834"/>
            <a:ext cx="1688174" cy="512379"/>
          </a:xfrm>
          <a:prstGeom prst="rect">
            <a:avLst/>
          </a:prstGeom>
        </p:spPr>
      </p:pic>
      <p:sp>
        <p:nvSpPr>
          <p:cNvPr id="9" name="Rectangle 40">
            <a:extLst>
              <a:ext uri="{FF2B5EF4-FFF2-40B4-BE49-F238E27FC236}">
                <a16:creationId xmlns:a16="http://schemas.microsoft.com/office/drawing/2014/main" id="{0858243A-CACB-408F-81B5-9C796C561EAB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795424" y="6237832"/>
            <a:ext cx="2133601" cy="257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95" tIns="45700" rIns="91395" bIns="4570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 algn="r"/>
            <a:r>
              <a:rPr lang="de-DE" sz="800" b="0" i="0" u="none" strike="noStrike" kern="1200" baseline="0" dirty="0">
                <a:solidFill>
                  <a:schemeClr val="tx2"/>
                </a:solidFill>
                <a:latin typeface="Arial" panose="020B0604020202020204" pitchFamily="34" charset="0"/>
                <a:ea typeface="+mn-ea"/>
                <a:cs typeface="+mn-cs"/>
              </a:rPr>
              <a:t>www.medienfuehrerschein.bayern</a:t>
            </a:r>
            <a:endParaRPr lang="de-DE" dirty="0">
              <a:solidFill>
                <a:schemeClr val="tx2"/>
              </a:solidFill>
            </a:endParaRPr>
          </a:p>
        </p:txBody>
      </p:sp>
      <p:sp>
        <p:nvSpPr>
          <p:cNvPr id="11" name="Rectangle 40">
            <a:extLst>
              <a:ext uri="{FF2B5EF4-FFF2-40B4-BE49-F238E27FC236}">
                <a16:creationId xmlns:a16="http://schemas.microsoft.com/office/drawing/2014/main" id="{7740E060-C21C-43A4-B41B-9F77ADB0765C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387350" y="6237832"/>
            <a:ext cx="2565264" cy="257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95" tIns="45700" rIns="91395" bIns="4570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de-DE" dirty="0">
                <a:solidFill>
                  <a:schemeClr val="tx2"/>
                </a:solidFill>
              </a:rPr>
              <a:t>Seite </a:t>
            </a:r>
            <a:fld id="{B5447626-1553-4A18-BC71-2D7C38194047}" type="slidenum">
              <a:rPr lang="de-DE" smtClean="0">
                <a:solidFill>
                  <a:schemeClr val="tx2"/>
                </a:solidFill>
              </a:rPr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‹Nr.›</a:t>
            </a:fld>
            <a:r>
              <a:rPr lang="de-DE" dirty="0">
                <a:solidFill>
                  <a:schemeClr val="tx2"/>
                </a:solidFill>
              </a:rPr>
              <a:t> | </a:t>
            </a:r>
            <a:r>
              <a:rPr lang="de-DE" sz="800" b="0" i="0" u="none" strike="noStrike" kern="1200" baseline="0" dirty="0">
                <a:solidFill>
                  <a:schemeClr val="tx2"/>
                </a:solidFill>
                <a:latin typeface="Arial" panose="020B0604020202020204" pitchFamily="34" charset="0"/>
                <a:ea typeface="+mn-ea"/>
                <a:cs typeface="+mn-cs"/>
              </a:rPr>
              <a:t>Stiftung Medienpädagogik Bayern</a:t>
            </a:r>
            <a:endParaRPr lang="de-DE" dirty="0">
              <a:solidFill>
                <a:schemeClr val="tx2"/>
              </a:solidFill>
            </a:endParaRPr>
          </a:p>
        </p:txBody>
      </p:sp>
      <p:sp>
        <p:nvSpPr>
          <p:cNvPr id="12" name="Textfeld 11">
            <a:extLst>
              <a:ext uri="{FF2B5EF4-FFF2-40B4-BE49-F238E27FC236}">
                <a16:creationId xmlns:a16="http://schemas.microsoft.com/office/drawing/2014/main" id="{AFD20132-3BDF-D09F-D579-BE27C1DE0749}"/>
              </a:ext>
            </a:extLst>
          </p:cNvPr>
          <p:cNvSpPr txBox="1"/>
          <p:nvPr userDrawn="1"/>
        </p:nvSpPr>
        <p:spPr>
          <a:xfrm>
            <a:off x="387585" y="317480"/>
            <a:ext cx="261003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dirty="0">
                <a:solidFill>
                  <a:schemeClr val="tx2"/>
                </a:solidFill>
              </a:rPr>
              <a:t>Medien non-stop?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7" r:id="rId2"/>
    <p:sldLayoutId id="2147483732" r:id="rId3"/>
  </p:sldLayoutIdLst>
  <p:hf hdr="0" dt="0"/>
  <p:txStyles>
    <p:titleStyle>
      <a:lvl1pPr algn="l" defTabSz="915965" rtl="0" eaLnBrk="0" fontAlgn="base" hangingPunct="0">
        <a:lnSpc>
          <a:spcPts val="2300"/>
        </a:lnSpc>
        <a:spcBef>
          <a:spcPct val="0"/>
        </a:spcBef>
        <a:spcAft>
          <a:spcPct val="100000"/>
        </a:spcAft>
        <a:defRPr sz="2000" b="1">
          <a:solidFill>
            <a:schemeClr val="tx2"/>
          </a:solidFill>
          <a:latin typeface="+mj-lt"/>
          <a:ea typeface="+mj-ea"/>
          <a:cs typeface="+mj-cs"/>
        </a:defRPr>
      </a:lvl1pPr>
      <a:lvl2pPr algn="l" defTabSz="915965" rtl="0" eaLnBrk="0" fontAlgn="base" hangingPunct="0">
        <a:lnSpc>
          <a:spcPts val="2300"/>
        </a:lnSpc>
        <a:spcBef>
          <a:spcPct val="0"/>
        </a:spcBef>
        <a:spcAft>
          <a:spcPct val="100000"/>
        </a:spcAft>
        <a:defRPr sz="2000" b="1">
          <a:solidFill>
            <a:schemeClr val="tx2"/>
          </a:solidFill>
          <a:latin typeface="Arial" charset="0"/>
        </a:defRPr>
      </a:lvl2pPr>
      <a:lvl3pPr algn="l" defTabSz="915965" rtl="0" eaLnBrk="0" fontAlgn="base" hangingPunct="0">
        <a:lnSpc>
          <a:spcPts val="2300"/>
        </a:lnSpc>
        <a:spcBef>
          <a:spcPct val="0"/>
        </a:spcBef>
        <a:spcAft>
          <a:spcPct val="100000"/>
        </a:spcAft>
        <a:defRPr sz="2000" b="1">
          <a:solidFill>
            <a:schemeClr val="tx2"/>
          </a:solidFill>
          <a:latin typeface="Arial" charset="0"/>
        </a:defRPr>
      </a:lvl3pPr>
      <a:lvl4pPr algn="l" defTabSz="915965" rtl="0" eaLnBrk="0" fontAlgn="base" hangingPunct="0">
        <a:lnSpc>
          <a:spcPts val="2300"/>
        </a:lnSpc>
        <a:spcBef>
          <a:spcPct val="0"/>
        </a:spcBef>
        <a:spcAft>
          <a:spcPct val="100000"/>
        </a:spcAft>
        <a:defRPr sz="2000" b="1">
          <a:solidFill>
            <a:schemeClr val="tx2"/>
          </a:solidFill>
          <a:latin typeface="Arial" charset="0"/>
        </a:defRPr>
      </a:lvl4pPr>
      <a:lvl5pPr algn="l" defTabSz="915965" rtl="0" eaLnBrk="0" fontAlgn="base" hangingPunct="0">
        <a:lnSpc>
          <a:spcPts val="2300"/>
        </a:lnSpc>
        <a:spcBef>
          <a:spcPct val="0"/>
        </a:spcBef>
        <a:spcAft>
          <a:spcPct val="100000"/>
        </a:spcAft>
        <a:defRPr sz="2000" b="1">
          <a:solidFill>
            <a:schemeClr val="tx2"/>
          </a:solidFill>
          <a:latin typeface="Arial" charset="0"/>
        </a:defRPr>
      </a:lvl5pPr>
      <a:lvl6pPr marL="457189" algn="l" defTabSz="915965" rtl="0" fontAlgn="base">
        <a:lnSpc>
          <a:spcPts val="2300"/>
        </a:lnSpc>
        <a:spcBef>
          <a:spcPct val="0"/>
        </a:spcBef>
        <a:spcAft>
          <a:spcPct val="100000"/>
        </a:spcAft>
        <a:defRPr sz="2000" b="1">
          <a:solidFill>
            <a:schemeClr val="tx2"/>
          </a:solidFill>
          <a:latin typeface="Arial" charset="0"/>
        </a:defRPr>
      </a:lvl6pPr>
      <a:lvl7pPr marL="914377" algn="l" defTabSz="915965" rtl="0" fontAlgn="base">
        <a:lnSpc>
          <a:spcPts val="2300"/>
        </a:lnSpc>
        <a:spcBef>
          <a:spcPct val="0"/>
        </a:spcBef>
        <a:spcAft>
          <a:spcPct val="100000"/>
        </a:spcAft>
        <a:defRPr sz="2000" b="1">
          <a:solidFill>
            <a:schemeClr val="tx2"/>
          </a:solidFill>
          <a:latin typeface="Arial" charset="0"/>
        </a:defRPr>
      </a:lvl7pPr>
      <a:lvl8pPr marL="1371566" algn="l" defTabSz="915965" rtl="0" fontAlgn="base">
        <a:lnSpc>
          <a:spcPts val="2300"/>
        </a:lnSpc>
        <a:spcBef>
          <a:spcPct val="0"/>
        </a:spcBef>
        <a:spcAft>
          <a:spcPct val="100000"/>
        </a:spcAft>
        <a:defRPr sz="2000" b="1">
          <a:solidFill>
            <a:schemeClr val="tx2"/>
          </a:solidFill>
          <a:latin typeface="Arial" charset="0"/>
        </a:defRPr>
      </a:lvl8pPr>
      <a:lvl9pPr marL="1828754" algn="l" defTabSz="915965" rtl="0" fontAlgn="base">
        <a:lnSpc>
          <a:spcPts val="2300"/>
        </a:lnSpc>
        <a:spcBef>
          <a:spcPct val="0"/>
        </a:spcBef>
        <a:spcAft>
          <a:spcPct val="100000"/>
        </a:spcAft>
        <a:defRPr sz="2000" b="1">
          <a:solidFill>
            <a:schemeClr val="tx2"/>
          </a:solidFill>
          <a:latin typeface="Arial" charset="0"/>
        </a:defRPr>
      </a:lvl9pPr>
    </p:titleStyle>
    <p:bodyStyle>
      <a:lvl1pPr marL="342891" indent="-342891" algn="l" defTabSz="915965" rtl="0" eaLnBrk="0" fontAlgn="base" hangingPunct="0">
        <a:lnSpc>
          <a:spcPts val="2300"/>
        </a:lnSpc>
        <a:spcBef>
          <a:spcPct val="0"/>
        </a:spcBef>
        <a:spcAft>
          <a:spcPct val="0"/>
        </a:spcAft>
        <a:defRPr>
          <a:solidFill>
            <a:srgbClr val="000000"/>
          </a:solidFill>
          <a:latin typeface="+mn-lt"/>
          <a:ea typeface="+mn-ea"/>
          <a:cs typeface="+mn-cs"/>
        </a:defRPr>
      </a:lvl1pPr>
      <a:lvl2pPr marL="180970" indent="-179384" algn="l" defTabSz="915965" rtl="0" eaLnBrk="0" fontAlgn="base" hangingPunct="0">
        <a:lnSpc>
          <a:spcPct val="110000"/>
        </a:lnSpc>
        <a:spcBef>
          <a:spcPct val="20000"/>
        </a:spcBef>
        <a:spcAft>
          <a:spcPct val="0"/>
        </a:spcAft>
        <a:buClr>
          <a:srgbClr val="004388"/>
        </a:buClr>
        <a:buFont typeface="Wingdings" panose="05000000000000000000" pitchFamily="2" charset="2"/>
        <a:buChar char="§"/>
        <a:defRPr baseline="0">
          <a:solidFill>
            <a:schemeClr val="tx2">
              <a:lumMod val="95000"/>
              <a:lumOff val="5000"/>
            </a:schemeClr>
          </a:solidFill>
          <a:latin typeface="Calibri" panose="020F0502020204030204" pitchFamily="34" charset="0"/>
        </a:defRPr>
      </a:lvl2pPr>
      <a:lvl3pPr marL="360354" indent="-177796" algn="l" defTabSz="915965" rtl="0" eaLnBrk="0" fontAlgn="base" hangingPunct="0">
        <a:lnSpc>
          <a:spcPct val="110000"/>
        </a:lnSpc>
        <a:spcBef>
          <a:spcPct val="20000"/>
        </a:spcBef>
        <a:spcAft>
          <a:spcPct val="0"/>
        </a:spcAft>
        <a:buClr>
          <a:srgbClr val="004388"/>
        </a:buClr>
        <a:buFont typeface="Wingdings" panose="05000000000000000000" pitchFamily="2" charset="2"/>
        <a:buChar char="§"/>
        <a:defRPr baseline="0">
          <a:solidFill>
            <a:schemeClr val="tx2">
              <a:lumMod val="95000"/>
              <a:lumOff val="5000"/>
            </a:schemeClr>
          </a:solidFill>
          <a:latin typeface="Calibri" panose="020F0502020204030204" pitchFamily="34" charset="0"/>
        </a:defRPr>
      </a:lvl3pPr>
      <a:lvl4pPr marL="541325" indent="-179384" algn="l" defTabSz="915965" rtl="0" eaLnBrk="0" fontAlgn="base" hangingPunct="0">
        <a:lnSpc>
          <a:spcPct val="110000"/>
        </a:lnSpc>
        <a:spcBef>
          <a:spcPct val="20000"/>
        </a:spcBef>
        <a:spcAft>
          <a:spcPct val="0"/>
        </a:spcAft>
        <a:buClr>
          <a:srgbClr val="004388"/>
        </a:buClr>
        <a:buFont typeface="Wingdings" panose="05000000000000000000" pitchFamily="2" charset="2"/>
        <a:buChar char="§"/>
        <a:defRPr baseline="0">
          <a:solidFill>
            <a:schemeClr val="tx2">
              <a:lumMod val="95000"/>
              <a:lumOff val="5000"/>
            </a:schemeClr>
          </a:solidFill>
          <a:latin typeface="Calibri" panose="020F0502020204030204" pitchFamily="34" charset="0"/>
        </a:defRPr>
      </a:lvl4pPr>
      <a:lvl5pPr marL="717533" indent="-174621" algn="l" defTabSz="915965" rtl="0" eaLnBrk="0" fontAlgn="base" hangingPunct="0">
        <a:lnSpc>
          <a:spcPct val="110000"/>
        </a:lnSpc>
        <a:spcBef>
          <a:spcPct val="20000"/>
        </a:spcBef>
        <a:spcAft>
          <a:spcPct val="0"/>
        </a:spcAft>
        <a:buClr>
          <a:srgbClr val="004388"/>
        </a:buClr>
        <a:buFont typeface="Wingdings" panose="05000000000000000000" pitchFamily="2" charset="2"/>
        <a:buChar char="§"/>
        <a:defRPr baseline="0">
          <a:solidFill>
            <a:schemeClr val="tx2">
              <a:lumMod val="95000"/>
              <a:lumOff val="5000"/>
            </a:schemeClr>
          </a:solidFill>
          <a:latin typeface="Calibri" panose="020F0502020204030204" pitchFamily="34" charset="0"/>
        </a:defRPr>
      </a:lvl5pPr>
      <a:lvl6pPr marL="1174721" indent="-174621" algn="l" defTabSz="915965" rtl="0" fontAlgn="base">
        <a:lnSpc>
          <a:spcPct val="110000"/>
        </a:lnSpc>
        <a:spcBef>
          <a:spcPct val="20000"/>
        </a:spcBef>
        <a:spcAft>
          <a:spcPct val="0"/>
        </a:spcAft>
        <a:buClr>
          <a:srgbClr val="F7B100"/>
        </a:buClr>
        <a:buFont typeface="Wingdings" pitchFamily="2" charset="2"/>
        <a:buChar char="§"/>
        <a:defRPr>
          <a:solidFill>
            <a:schemeClr val="tx1"/>
          </a:solidFill>
          <a:latin typeface="+mn-lt"/>
        </a:defRPr>
      </a:lvl6pPr>
      <a:lvl7pPr marL="1631910" indent="-174621" algn="l" defTabSz="915965" rtl="0" fontAlgn="base">
        <a:lnSpc>
          <a:spcPct val="110000"/>
        </a:lnSpc>
        <a:spcBef>
          <a:spcPct val="20000"/>
        </a:spcBef>
        <a:spcAft>
          <a:spcPct val="0"/>
        </a:spcAft>
        <a:buClr>
          <a:srgbClr val="F7B100"/>
        </a:buClr>
        <a:buFont typeface="Wingdings" pitchFamily="2" charset="2"/>
        <a:buChar char="§"/>
        <a:defRPr>
          <a:solidFill>
            <a:schemeClr val="tx1"/>
          </a:solidFill>
          <a:latin typeface="+mn-lt"/>
        </a:defRPr>
      </a:lvl7pPr>
      <a:lvl8pPr marL="2089098" indent="-174621" algn="l" defTabSz="915965" rtl="0" fontAlgn="base">
        <a:lnSpc>
          <a:spcPct val="110000"/>
        </a:lnSpc>
        <a:spcBef>
          <a:spcPct val="20000"/>
        </a:spcBef>
        <a:spcAft>
          <a:spcPct val="0"/>
        </a:spcAft>
        <a:buClr>
          <a:srgbClr val="F7B100"/>
        </a:buClr>
        <a:buFont typeface="Wingdings" pitchFamily="2" charset="2"/>
        <a:buChar char="§"/>
        <a:defRPr>
          <a:solidFill>
            <a:schemeClr val="tx1"/>
          </a:solidFill>
          <a:latin typeface="+mn-lt"/>
        </a:defRPr>
      </a:lvl8pPr>
      <a:lvl9pPr marL="2546287" indent="-174621" algn="l" defTabSz="915965" rtl="0" fontAlgn="base">
        <a:lnSpc>
          <a:spcPct val="110000"/>
        </a:lnSpc>
        <a:spcBef>
          <a:spcPct val="20000"/>
        </a:spcBef>
        <a:spcAft>
          <a:spcPct val="0"/>
        </a:spcAft>
        <a:buClr>
          <a:srgbClr val="F7B100"/>
        </a:buClr>
        <a:buFont typeface="Wingdings" pitchFamily="2" charset="2"/>
        <a:buChar char="§"/>
        <a:defRPr>
          <a:solidFill>
            <a:schemeClr val="tx1"/>
          </a:solidFill>
          <a:latin typeface="+mn-lt"/>
        </a:defRPr>
      </a:lvl9pPr>
    </p:bodyStyle>
    <p:otherStyle>
      <a:defPPr>
        <a:defRPr lang="de-DE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202752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m 3">
            <a:extLst>
              <a:ext uri="{FF2B5EF4-FFF2-40B4-BE49-F238E27FC236}">
                <a16:creationId xmlns:a16="http://schemas.microsoft.com/office/drawing/2014/main" id="{BE9ABFC7-B2EC-CE9B-0FBD-DC7C69CC056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070490981"/>
              </p:ext>
            </p:extLst>
          </p:nvPr>
        </p:nvGraphicFramePr>
        <p:xfrm>
          <a:off x="432794" y="999794"/>
          <a:ext cx="8280000" cy="486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0598313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m 3">
            <a:extLst>
              <a:ext uri="{FF2B5EF4-FFF2-40B4-BE49-F238E27FC236}">
                <a16:creationId xmlns:a16="http://schemas.microsoft.com/office/drawing/2014/main" id="{7AA9F3A2-778B-30C7-A580-C6B7FCA4DE3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546956035"/>
              </p:ext>
            </p:extLst>
          </p:nvPr>
        </p:nvGraphicFramePr>
        <p:xfrm>
          <a:off x="432794" y="999794"/>
          <a:ext cx="8280000" cy="486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Textfeld 4">
            <a:extLst>
              <a:ext uri="{FF2B5EF4-FFF2-40B4-BE49-F238E27FC236}">
                <a16:creationId xmlns:a16="http://schemas.microsoft.com/office/drawing/2014/main" id="{4B4C9A27-2C00-94FE-AD82-30AD93C3F340}"/>
              </a:ext>
            </a:extLst>
          </p:cNvPr>
          <p:cNvSpPr txBox="1"/>
          <p:nvPr/>
        </p:nvSpPr>
        <p:spPr>
          <a:xfrm>
            <a:off x="476250" y="5851688"/>
            <a:ext cx="792088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800" dirty="0">
                <a:solidFill>
                  <a:schemeClr val="tx2">
                    <a:lumMod val="85000"/>
                    <a:lumOff val="15000"/>
                  </a:schemeClr>
                </a:solidFill>
              </a:rPr>
              <a:t>Eigene Darstellung, Quelle: JIM-Studie 2021, Angaben in Prozent; *egal über welchen Verbreitungsweg, Basis: alle Befragten, n=1.200</a:t>
            </a:r>
          </a:p>
        </p:txBody>
      </p:sp>
    </p:spTree>
    <p:extLst>
      <p:ext uri="{BB962C8B-B14F-4D97-AF65-F5344CB8AC3E}">
        <p14:creationId xmlns:p14="http://schemas.microsoft.com/office/powerpoint/2010/main" val="40456595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85022106"/>
      </p:ext>
    </p:extLst>
  </p:cSld>
  <p:clrMapOvr>
    <a:masterClrMapping/>
  </p:clrMapOvr>
</p:sld>
</file>

<file path=ppt/theme/theme1.xml><?xml version="1.0" encoding="utf-8"?>
<a:theme xmlns:a="http://schemas.openxmlformats.org/drawingml/2006/main" name="Praesentationsvorlage">
  <a:themeElements>
    <a:clrScheme name="AfED">
      <a:dk1>
        <a:srgbClr val="FFFFFF"/>
      </a:dk1>
      <a:lt1>
        <a:srgbClr val="FFFFFF"/>
      </a:lt1>
      <a:dk2>
        <a:srgbClr val="000000"/>
      </a:dk2>
      <a:lt2>
        <a:srgbClr val="3C3D3E"/>
      </a:lt2>
      <a:accent1>
        <a:srgbClr val="003F63"/>
      </a:accent1>
      <a:accent2>
        <a:srgbClr val="E67316"/>
      </a:accent2>
      <a:accent3>
        <a:srgbClr val="4F7EA2"/>
      </a:accent3>
      <a:accent4>
        <a:srgbClr val="87A4C1"/>
      </a:accent4>
      <a:accent5>
        <a:srgbClr val="C1CFE0"/>
      </a:accent5>
      <a:accent6>
        <a:srgbClr val="D7D9E5"/>
      </a:accent6>
      <a:hlink>
        <a:srgbClr val="E6E7EF"/>
      </a:hlink>
      <a:folHlink>
        <a:srgbClr val="B2B2B2"/>
      </a:folHlink>
    </a:clrScheme>
    <a:fontScheme name="SCHUFA_Praesentationsvorlag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873125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873125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SCHUFA_Praesentationsvorlage 1">
        <a:dk1>
          <a:srgbClr val="1A1A1A"/>
        </a:dk1>
        <a:lt1>
          <a:srgbClr val="FFFFFF"/>
        </a:lt1>
        <a:dk2>
          <a:srgbClr val="1A1A1A"/>
        </a:dk2>
        <a:lt2>
          <a:srgbClr val="D7D8D9"/>
        </a:lt2>
        <a:accent1>
          <a:srgbClr val="F9C133"/>
        </a:accent1>
        <a:accent2>
          <a:srgbClr val="F7B100"/>
        </a:accent2>
        <a:accent3>
          <a:srgbClr val="FFFFFF"/>
        </a:accent3>
        <a:accent4>
          <a:srgbClr val="141414"/>
        </a:accent4>
        <a:accent5>
          <a:srgbClr val="FBDDAD"/>
        </a:accent5>
        <a:accent6>
          <a:srgbClr val="E0A000"/>
        </a:accent6>
        <a:hlink>
          <a:srgbClr val="F29B5A"/>
        </a:hlink>
        <a:folHlink>
          <a:srgbClr val="FF63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CHUFA_Praesentationsvorlage 2">
        <a:dk1>
          <a:srgbClr val="1A1A1A"/>
        </a:dk1>
        <a:lt1>
          <a:srgbClr val="FFFFFF"/>
        </a:lt1>
        <a:dk2>
          <a:srgbClr val="1A1A1A"/>
        </a:dk2>
        <a:lt2>
          <a:srgbClr val="D7D8D9"/>
        </a:lt2>
        <a:accent1>
          <a:srgbClr val="CBD7D6"/>
        </a:accent1>
        <a:accent2>
          <a:srgbClr val="ACBCB8"/>
        </a:accent2>
        <a:accent3>
          <a:srgbClr val="FFFFFF"/>
        </a:accent3>
        <a:accent4>
          <a:srgbClr val="141414"/>
        </a:accent4>
        <a:accent5>
          <a:srgbClr val="E2E8E8"/>
        </a:accent5>
        <a:accent6>
          <a:srgbClr val="9BAAA6"/>
        </a:accent6>
        <a:hlink>
          <a:srgbClr val="96A8A2"/>
        </a:hlink>
        <a:folHlink>
          <a:srgbClr val="5A6A6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Lariss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145</Words>
  <Application>Microsoft Office PowerPoint</Application>
  <PresentationFormat>Benutzerdefiniert</PresentationFormat>
  <Paragraphs>13</Paragraphs>
  <Slides>4</Slides>
  <Notes>4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4</vt:i4>
      </vt:variant>
    </vt:vector>
  </HeadingPairs>
  <TitlesOfParts>
    <vt:vector size="9" baseType="lpstr">
      <vt:lpstr>Arial</vt:lpstr>
      <vt:lpstr>Calibri</vt:lpstr>
      <vt:lpstr>Times</vt:lpstr>
      <vt:lpstr>Wingdings</vt:lpstr>
      <vt:lpstr>Praesentationsvorlage</vt:lpstr>
      <vt:lpstr>PowerPoint-Präsentation</vt:lpstr>
      <vt:lpstr>PowerPoint-Präsentation</vt:lpstr>
      <vt:lpstr>PowerPoint-Präsentation</vt:lpstr>
      <vt:lpstr>PowerPoint-Präsentation</vt:lpstr>
    </vt:vector>
  </TitlesOfParts>
  <Manager>mg</Manager>
  <Company>Helliwood media &amp; education</Company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Die eigene Mediennutzung reflektieren und erkennen</dc:title>
  <dc:subject/>
  <dc:creator>Helliwood media &amp; education</dc:creator>
  <cp:lastModifiedBy>Christiane Herold</cp:lastModifiedBy>
  <cp:revision>520</cp:revision>
  <cp:lastPrinted>2013-07-01T08:57:45Z</cp:lastPrinted>
  <dcterms:created xsi:type="dcterms:W3CDTF">2008-07-07T09:25:06Z</dcterms:created>
  <dcterms:modified xsi:type="dcterms:W3CDTF">2022-10-06T10:43:45Z</dcterms:modified>
</cp:coreProperties>
</file>