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6"/>
  </p:notesMasterIdLst>
  <p:handoutMasterIdLst>
    <p:handoutMasterId r:id="rId7"/>
  </p:handoutMasterIdLst>
  <p:sldIdLst>
    <p:sldId id="305" r:id="rId2"/>
    <p:sldId id="327" r:id="rId3"/>
    <p:sldId id="326" r:id="rId4"/>
    <p:sldId id="311" r:id="rId5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fmann Amelie" initials="HA" lastIdx="6" clrIdx="0">
    <p:extLst>
      <p:ext uri="{19B8F6BF-5375-455C-9EA6-DF929625EA0E}">
        <p15:presenceInfo xmlns:p15="http://schemas.microsoft.com/office/powerpoint/2012/main" userId="S-1-5-21-2006274056-1010123383-2343387302-9158" providerId="AD"/>
      </p:ext>
    </p:extLst>
  </p:cmAuthor>
  <p:cmAuthor id="2" name="Hirschbolz Simone" initials="HS" lastIdx="3" clrIdx="1">
    <p:extLst>
      <p:ext uri="{19B8F6BF-5375-455C-9EA6-DF929625EA0E}">
        <p15:presenceInfo xmlns:p15="http://schemas.microsoft.com/office/powerpoint/2012/main" userId="S-1-5-21-2006274056-1010123383-2343387302-9348" providerId="AD"/>
      </p:ext>
    </p:extLst>
  </p:cmAuthor>
  <p:cmAuthor id="3" name="Renken Lina" initials="RL" lastIdx="4" clrIdx="2">
    <p:extLst>
      <p:ext uri="{19B8F6BF-5375-455C-9EA6-DF929625EA0E}">
        <p15:presenceInfo xmlns:p15="http://schemas.microsoft.com/office/powerpoint/2012/main" userId="S-1-5-21-2006274056-1010123383-2343387302-7934" providerId="AD"/>
      </p:ext>
    </p:extLst>
  </p:cmAuthor>
  <p:cmAuthor id="4" name="Rothe Fabiola" initials="RF" lastIdx="15" clrIdx="3">
    <p:extLst>
      <p:ext uri="{19B8F6BF-5375-455C-9EA6-DF929625EA0E}">
        <p15:presenceInfo xmlns:p15="http://schemas.microsoft.com/office/powerpoint/2012/main" userId="S-1-5-21-2006274056-1010123383-2343387302-10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A6A"/>
    <a:srgbClr val="FF9900"/>
    <a:srgbClr val="A4BBC8"/>
    <a:srgbClr val="ACBCB8"/>
    <a:srgbClr val="FF6300"/>
    <a:srgbClr val="484848"/>
    <a:srgbClr val="CBD7D6"/>
    <a:srgbClr val="00438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81283" autoAdjust="0"/>
  </p:normalViewPr>
  <p:slideViewPr>
    <p:cSldViewPr>
      <p:cViewPr varScale="1">
        <p:scale>
          <a:sx n="102" d="100"/>
          <a:sy n="102" d="100"/>
        </p:scale>
        <p:origin x="1740" y="102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111" d="100"/>
          <a:sy n="111" d="100"/>
        </p:scale>
        <p:origin x="5216" y="68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de-DE" sz="1400" dirty="0"/>
              <a:t>Abfrage in der Klasse: Welche Medien werden täglich oder mehrmals pro Woche in der Freizeit genutzt?</a:t>
            </a:r>
          </a:p>
        </c:rich>
      </c:tx>
      <c:layout>
        <c:manualLayout>
          <c:xMode val="edge"/>
          <c:yMode val="edge"/>
          <c:x val="0.119659541062801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31959794685990339"/>
          <c:y val="0.10077263374485596"/>
          <c:w val="0.64515881642512074"/>
          <c:h val="0.804535596707819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Tabelle1!$E$1</c:f>
              <c:strCache>
                <c:ptCount val="1"/>
                <c:pt idx="0">
                  <c:v>Errechnete Prozentangabe "täglich"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hade val="51000"/>
                    <a:satMod val="130000"/>
                  </a:schemeClr>
                </a:gs>
                <a:gs pos="80000">
                  <a:schemeClr val="accent2">
                    <a:shade val="76000"/>
                    <a:shade val="93000"/>
                    <a:satMod val="130000"/>
                  </a:schemeClr>
                </a:gs>
                <a:gs pos="100000">
                  <a:schemeClr val="accent2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Tabelle1!$A$2:$A$20</c:f>
              <c:strCache>
                <c:ptCount val="19"/>
                <c:pt idx="0">
                  <c:v>Smartphone</c:v>
                </c:pt>
                <c:pt idx="1">
                  <c:v>Tablet</c:v>
                </c:pt>
                <c:pt idx="2">
                  <c:v>Alexa, Siri, Google Assistant, Bixby</c:v>
                </c:pt>
                <c:pt idx="3">
                  <c:v>Internet</c:v>
                </c:pt>
                <c:pt idx="4">
                  <c:v>Musik hören</c:v>
                </c:pt>
                <c:pt idx="5">
                  <c:v>Online-Videos</c:v>
                </c:pt>
                <c:pt idx="6">
                  <c:v>Fernsehen</c:v>
                </c:pt>
                <c:pt idx="7">
                  <c:v>Digitale Spiele</c:v>
                </c:pt>
                <c:pt idx="8">
                  <c:v>Video-Streaming-Dienste</c:v>
                </c:pt>
                <c:pt idx="9">
                  <c:v>Radio</c:v>
                </c:pt>
                <c:pt idx="10">
                  <c:v>Bücher (gedruckt)</c:v>
                </c:pt>
                <c:pt idx="11">
                  <c:v>Hörspiele/-bücher</c:v>
                </c:pt>
                <c:pt idx="12">
                  <c:v>DVDs/Blueray/ aufgez. Filme/Serien</c:v>
                </c:pt>
                <c:pt idx="13">
                  <c:v>Zeitschriften/ Magazine (gedruckt)</c:v>
                </c:pt>
                <c:pt idx="14">
                  <c:v>Podcasts hören</c:v>
                </c:pt>
                <c:pt idx="15">
                  <c:v>Tageszeitung (gedruckt)</c:v>
                </c:pt>
                <c:pt idx="16">
                  <c:v>Tageszeitung (online)</c:v>
                </c:pt>
                <c:pt idx="17">
                  <c:v>Zeitschriften/ Magazine (online)</c:v>
                </c:pt>
                <c:pt idx="18">
                  <c:v>E-Books lesen</c:v>
                </c:pt>
              </c:strCache>
            </c:strRef>
          </c:cat>
          <c:val>
            <c:numRef>
              <c:f>Tabelle1!$E$2:$E$20</c:f>
              <c:numCache>
                <c:formatCode>0%</c:formatCode>
                <c:ptCount val="19"/>
                <c:pt idx="0">
                  <c:v>0.5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A-4C41-B73E-862BADDF8E06}"/>
            </c:ext>
          </c:extLst>
        </c:ser>
        <c:ser>
          <c:idx val="1"/>
          <c:order val="1"/>
          <c:tx>
            <c:strRef>
              <c:f>Tabelle1!$F$1</c:f>
              <c:strCache>
                <c:ptCount val="1"/>
                <c:pt idx="0">
                  <c:v>Errechnete Prozentangabe "mehrmals pro Woche"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shade val="51000"/>
                    <a:satMod val="130000"/>
                  </a:schemeClr>
                </a:gs>
                <a:gs pos="80000">
                  <a:schemeClr val="accent2">
                    <a:tint val="77000"/>
                    <a:shade val="93000"/>
                    <a:satMod val="130000"/>
                  </a:schemeClr>
                </a:gs>
                <a:gs pos="100000">
                  <a:schemeClr val="accent2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Tabelle1!$A$2:$A$20</c:f>
              <c:strCache>
                <c:ptCount val="19"/>
                <c:pt idx="0">
                  <c:v>Smartphone</c:v>
                </c:pt>
                <c:pt idx="1">
                  <c:v>Tablet</c:v>
                </c:pt>
                <c:pt idx="2">
                  <c:v>Alexa, Siri, Google Assistant, Bixby</c:v>
                </c:pt>
                <c:pt idx="3">
                  <c:v>Internet</c:v>
                </c:pt>
                <c:pt idx="4">
                  <c:v>Musik hören</c:v>
                </c:pt>
                <c:pt idx="5">
                  <c:v>Online-Videos</c:v>
                </c:pt>
                <c:pt idx="6">
                  <c:v>Fernsehen</c:v>
                </c:pt>
                <c:pt idx="7">
                  <c:v>Digitale Spiele</c:v>
                </c:pt>
                <c:pt idx="8">
                  <c:v>Video-Streaming-Dienste</c:v>
                </c:pt>
                <c:pt idx="9">
                  <c:v>Radio</c:v>
                </c:pt>
                <c:pt idx="10">
                  <c:v>Bücher (gedruckt)</c:v>
                </c:pt>
                <c:pt idx="11">
                  <c:v>Hörspiele/-bücher</c:v>
                </c:pt>
                <c:pt idx="12">
                  <c:v>DVDs/Blueray/ aufgez. Filme/Serien</c:v>
                </c:pt>
                <c:pt idx="13">
                  <c:v>Zeitschriften/ Magazine (gedruckt)</c:v>
                </c:pt>
                <c:pt idx="14">
                  <c:v>Podcasts hören</c:v>
                </c:pt>
                <c:pt idx="15">
                  <c:v>Tageszeitung (gedruckt)</c:v>
                </c:pt>
                <c:pt idx="16">
                  <c:v>Tageszeitung (online)</c:v>
                </c:pt>
                <c:pt idx="17">
                  <c:v>Zeitschriften/ Magazine (online)</c:v>
                </c:pt>
                <c:pt idx="18">
                  <c:v>E-Books lesen</c:v>
                </c:pt>
              </c:strCache>
            </c:strRef>
          </c:cat>
          <c:val>
            <c:numRef>
              <c:f>Tabelle1!$F$2:$F$20</c:f>
              <c:numCache>
                <c:formatCode>0%</c:formatCode>
                <c:ptCount val="19"/>
                <c:pt idx="0">
                  <c:v>0.3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A-4C41-B73E-862BADDF8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697940432"/>
        <c:axId val="1697922544"/>
      </c:barChart>
      <c:catAx>
        <c:axId val="1697940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97922544"/>
        <c:crosses val="autoZero"/>
        <c:auto val="1"/>
        <c:lblAlgn val="ctr"/>
        <c:lblOffset val="100"/>
        <c:tickMarkSkip val="10"/>
        <c:noMultiLvlLbl val="0"/>
      </c:catAx>
      <c:valAx>
        <c:axId val="16979225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9794043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de-DE" sz="1400" dirty="0"/>
              <a:t>Ergebnisse der JIM-Studie: Medienbeschäftigung in der </a:t>
            </a:r>
            <a:r>
              <a:rPr lang="de-DE" sz="1400"/>
              <a:t>Freizeit - </a:t>
            </a:r>
            <a:r>
              <a:rPr lang="de-DE" sz="1400" dirty="0"/>
              <a:t>Gerätenutzung</a:t>
            </a:r>
          </a:p>
        </c:rich>
      </c:tx>
      <c:layout>
        <c:manualLayout>
          <c:xMode val="edge"/>
          <c:yMode val="edge"/>
          <c:x val="0.1359409420289855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4901456888936802"/>
          <c:y val="0.10054650205761317"/>
          <c:w val="0.73402538107302118"/>
          <c:h val="0.836657818930041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täglich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76000"/>
                    <a:shade val="51000"/>
                    <a:satMod val="130000"/>
                  </a:schemeClr>
                </a:gs>
                <a:gs pos="80000">
                  <a:schemeClr val="accent3">
                    <a:shade val="76000"/>
                    <a:shade val="93000"/>
                    <a:satMod val="130000"/>
                  </a:schemeClr>
                </a:gs>
                <a:gs pos="100000">
                  <a:schemeClr val="accent3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Tabelle1!$A$2:$A$20</c:f>
              <c:strCache>
                <c:ptCount val="19"/>
                <c:pt idx="0">
                  <c:v>Smartphone</c:v>
                </c:pt>
                <c:pt idx="1">
                  <c:v>Tablet</c:v>
                </c:pt>
                <c:pt idx="2">
                  <c:v>Alexa, Siri, Google Assistant, Bixby</c:v>
                </c:pt>
                <c:pt idx="3">
                  <c:v>Internet*</c:v>
                </c:pt>
                <c:pt idx="4">
                  <c:v>Musik hören</c:v>
                </c:pt>
                <c:pt idx="5">
                  <c:v>Online-Videos</c:v>
                </c:pt>
                <c:pt idx="6">
                  <c:v>Fernsehen*</c:v>
                </c:pt>
                <c:pt idx="7">
                  <c:v>Digitale Spiele</c:v>
                </c:pt>
                <c:pt idx="8">
                  <c:v>Video-Streaming-Dienste</c:v>
                </c:pt>
                <c:pt idx="9">
                  <c:v>Radio*</c:v>
                </c:pt>
                <c:pt idx="10">
                  <c:v>Bücher (gedruckt)</c:v>
                </c:pt>
                <c:pt idx="11">
                  <c:v>Hörspiele/-bücher</c:v>
                </c:pt>
                <c:pt idx="12">
                  <c:v>DVDs/Blueray/ aufgez. Filme/Serien</c:v>
                </c:pt>
                <c:pt idx="13">
                  <c:v>Zeitschriften/ Magazine (gedruckt)</c:v>
                </c:pt>
                <c:pt idx="14">
                  <c:v>Podcasts hören</c:v>
                </c:pt>
                <c:pt idx="15">
                  <c:v>Tageszeitung (gedruckt)</c:v>
                </c:pt>
                <c:pt idx="16">
                  <c:v>Tageszeitung (online)</c:v>
                </c:pt>
                <c:pt idx="17">
                  <c:v>Zeitschriften/ Magazine (online)</c:v>
                </c:pt>
                <c:pt idx="18">
                  <c:v>E-Books lesen</c:v>
                </c:pt>
              </c:strCache>
            </c:strRef>
          </c:cat>
          <c:val>
            <c:numRef>
              <c:f>Tabelle1!$B$2:$B$20</c:f>
              <c:numCache>
                <c:formatCode>0\ "%"</c:formatCode>
                <c:ptCount val="19"/>
                <c:pt idx="0">
                  <c:v>92</c:v>
                </c:pt>
                <c:pt idx="1">
                  <c:v>25</c:v>
                </c:pt>
                <c:pt idx="2">
                  <c:v>18</c:v>
                </c:pt>
                <c:pt idx="3">
                  <c:v>88</c:v>
                </c:pt>
                <c:pt idx="4">
                  <c:v>70</c:v>
                </c:pt>
                <c:pt idx="5">
                  <c:v>47</c:v>
                </c:pt>
                <c:pt idx="6">
                  <c:v>48</c:v>
                </c:pt>
                <c:pt idx="7">
                  <c:v>37</c:v>
                </c:pt>
                <c:pt idx="8">
                  <c:v>25</c:v>
                </c:pt>
                <c:pt idx="9">
                  <c:v>30</c:v>
                </c:pt>
                <c:pt idx="10">
                  <c:v>13</c:v>
                </c:pt>
                <c:pt idx="11">
                  <c:v>7</c:v>
                </c:pt>
                <c:pt idx="12">
                  <c:v>5</c:v>
                </c:pt>
                <c:pt idx="13">
                  <c:v>3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D-4049-B421-09FA33C696A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mehrmals pro Woche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7000"/>
                    <a:shade val="51000"/>
                    <a:satMod val="130000"/>
                  </a:schemeClr>
                </a:gs>
                <a:gs pos="80000">
                  <a:schemeClr val="accent3">
                    <a:tint val="77000"/>
                    <a:shade val="93000"/>
                    <a:satMod val="130000"/>
                  </a:schemeClr>
                </a:gs>
                <a:gs pos="100000">
                  <a:schemeClr val="accent3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Tabelle1!$A$2:$A$20</c:f>
              <c:strCache>
                <c:ptCount val="19"/>
                <c:pt idx="0">
                  <c:v>Smartphone</c:v>
                </c:pt>
                <c:pt idx="1">
                  <c:v>Tablet</c:v>
                </c:pt>
                <c:pt idx="2">
                  <c:v>Alexa, Siri, Google Assistant, Bixby</c:v>
                </c:pt>
                <c:pt idx="3">
                  <c:v>Internet*</c:v>
                </c:pt>
                <c:pt idx="4">
                  <c:v>Musik hören</c:v>
                </c:pt>
                <c:pt idx="5">
                  <c:v>Online-Videos</c:v>
                </c:pt>
                <c:pt idx="6">
                  <c:v>Fernsehen*</c:v>
                </c:pt>
                <c:pt idx="7">
                  <c:v>Digitale Spiele</c:v>
                </c:pt>
                <c:pt idx="8">
                  <c:v>Video-Streaming-Dienste</c:v>
                </c:pt>
                <c:pt idx="9">
                  <c:v>Radio*</c:v>
                </c:pt>
                <c:pt idx="10">
                  <c:v>Bücher (gedruckt)</c:v>
                </c:pt>
                <c:pt idx="11">
                  <c:v>Hörspiele/-bücher</c:v>
                </c:pt>
                <c:pt idx="12">
                  <c:v>DVDs/Blueray/ aufgez. Filme/Serien</c:v>
                </c:pt>
                <c:pt idx="13">
                  <c:v>Zeitschriften/ Magazine (gedruckt)</c:v>
                </c:pt>
                <c:pt idx="14">
                  <c:v>Podcasts hören</c:v>
                </c:pt>
                <c:pt idx="15">
                  <c:v>Tageszeitung (gedruckt)</c:v>
                </c:pt>
                <c:pt idx="16">
                  <c:v>Tageszeitung (online)</c:v>
                </c:pt>
                <c:pt idx="17">
                  <c:v>Zeitschriften/ Magazine (online)</c:v>
                </c:pt>
                <c:pt idx="18">
                  <c:v>E-Books lesen</c:v>
                </c:pt>
              </c:strCache>
            </c:strRef>
          </c:cat>
          <c:val>
            <c:numRef>
              <c:f>Tabelle1!$C$2:$C$20</c:f>
              <c:numCache>
                <c:formatCode>0\ "%"</c:formatCode>
                <c:ptCount val="19"/>
                <c:pt idx="0">
                  <c:v>3</c:v>
                </c:pt>
                <c:pt idx="1">
                  <c:v>18</c:v>
                </c:pt>
                <c:pt idx="2">
                  <c:v>15</c:v>
                </c:pt>
                <c:pt idx="3">
                  <c:v>7</c:v>
                </c:pt>
                <c:pt idx="4">
                  <c:v>22</c:v>
                </c:pt>
                <c:pt idx="5">
                  <c:v>33</c:v>
                </c:pt>
                <c:pt idx="6">
                  <c:v>32</c:v>
                </c:pt>
                <c:pt idx="7">
                  <c:v>35</c:v>
                </c:pt>
                <c:pt idx="8">
                  <c:v>41</c:v>
                </c:pt>
                <c:pt idx="9">
                  <c:v>28</c:v>
                </c:pt>
                <c:pt idx="10">
                  <c:v>19</c:v>
                </c:pt>
                <c:pt idx="11">
                  <c:v>10</c:v>
                </c:pt>
                <c:pt idx="12">
                  <c:v>10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D-4049-B421-09FA33C696A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69476143"/>
        <c:axId val="669478223"/>
      </c:barChart>
      <c:catAx>
        <c:axId val="66947614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9478223"/>
        <c:crosses val="autoZero"/>
        <c:auto val="1"/>
        <c:lblAlgn val="ctr"/>
        <c:lblOffset val="100"/>
        <c:noMultiLvlLbl val="0"/>
      </c:catAx>
      <c:valAx>
        <c:axId val="66947822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&quot;%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9476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34951690821258"/>
          <c:y val="0.94711893004115244"/>
          <c:w val="0.3173009661835749"/>
          <c:h val="5.0267901234567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2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dirty="0"/>
              <a:t>Vorgehen: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000" dirty="0">
                <a:sym typeface="Wingdings" panose="05000000000000000000" pitchFamily="2" charset="2"/>
              </a:rPr>
              <a:t>Nach Klick </a:t>
            </a:r>
            <a:r>
              <a:rPr lang="de-DE" sz="1000" baseline="0" dirty="0">
                <a:sym typeface="Wingdings" panose="05000000000000000000" pitchFamily="2" charset="2"/>
              </a:rPr>
              <a:t>auf das Diagramm in PowerPoint-Kopfzeile unter „Diagrammtools“  „Entwurf“  „Daten bearbeiten“  „Daten in Excel bearbeiten“ ansteuern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000" baseline="0" dirty="0">
                <a:sym typeface="Wingdings" panose="05000000000000000000" pitchFamily="2" charset="2"/>
              </a:rPr>
              <a:t>Excel-Eingabemaske öffnet sich als Pop-up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000" baseline="0" dirty="0">
                <a:sym typeface="Wingdings" panose="05000000000000000000" pitchFamily="2" charset="2"/>
              </a:rPr>
              <a:t>Dort zu den einzelnen Medien die Gesamtzahl der </a:t>
            </a:r>
            <a:r>
              <a:rPr lang="de-DE" sz="1000" baseline="0" dirty="0" err="1">
                <a:sym typeface="Wingdings" panose="05000000000000000000" pitchFamily="2" charset="2"/>
              </a:rPr>
              <a:t>Schüler:innen</a:t>
            </a:r>
            <a:r>
              <a:rPr lang="de-DE" sz="1000" baseline="0" dirty="0">
                <a:sym typeface="Wingdings" panose="05000000000000000000" pitchFamily="2" charset="2"/>
              </a:rPr>
              <a:t> in der Klasse sowie die abgefragten Anzahlen der Meldungen für „tägliche Nutzung“ und „Nutzung mehrmals pro Woche“ eingeben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000" baseline="0" dirty="0">
                <a:sym typeface="Wingdings" panose="05000000000000000000" pitchFamily="2" charset="2"/>
              </a:rPr>
              <a:t>Prozentwerte werden automatisch im Balkendiagramm visualisiert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000" baseline="0" dirty="0">
                <a:sym typeface="Wingdings" panose="05000000000000000000" pitchFamily="2" charset="2"/>
              </a:rPr>
              <a:t>Balkendiagramm der Klasse besprechen und mit Balkendiagramm der JIM-Studie auf folgender Folie vergleichen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44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657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88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35A8328-517C-47FF-A794-B555A9BD85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441" y="1134539"/>
            <a:ext cx="8307816" cy="467314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902560D-C22E-1E11-A1E5-E64667C9BC9F}"/>
              </a:ext>
            </a:extLst>
          </p:cNvPr>
          <p:cNvSpPr txBox="1"/>
          <p:nvPr userDrawn="1"/>
        </p:nvSpPr>
        <p:spPr>
          <a:xfrm>
            <a:off x="387329" y="541344"/>
            <a:ext cx="68676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b="1" dirty="0">
                <a:solidFill>
                  <a:schemeClr val="tx2"/>
                </a:solidFill>
              </a:rPr>
              <a:t>Die eigene Mediennutzung reflektieren und Risiken erkennen</a:t>
            </a:r>
          </a:p>
        </p:txBody>
      </p:sp>
    </p:spTree>
    <p:extLst>
      <p:ext uri="{BB962C8B-B14F-4D97-AF65-F5344CB8AC3E}">
        <p14:creationId xmlns:p14="http://schemas.microsoft.com/office/powerpoint/2010/main" val="3520239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9BF05E4-7278-9EDC-753E-CC075D7F34AC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Digitales Element: Mediennutzung in der Klasse</a:t>
            </a:r>
          </a:p>
        </p:txBody>
      </p:sp>
    </p:spTree>
    <p:extLst>
      <p:ext uri="{BB962C8B-B14F-4D97-AF65-F5344CB8AC3E}">
        <p14:creationId xmlns:p14="http://schemas.microsoft.com/office/powerpoint/2010/main" val="154612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>
            <a:extLst>
              <a:ext uri="{FF2B5EF4-FFF2-40B4-BE49-F238E27FC236}">
                <a16:creationId xmlns:a16="http://schemas.microsoft.com/office/drawing/2014/main" id="{E44656DD-00C5-4ADE-84B0-0A5976C08457}"/>
              </a:ext>
            </a:extLst>
          </p:cNvPr>
          <p:cNvSpPr txBox="1"/>
          <p:nvPr userDrawn="1"/>
        </p:nvSpPr>
        <p:spPr>
          <a:xfrm>
            <a:off x="387329" y="4959964"/>
            <a:ext cx="83259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Copyright: Stiftung Medienpädagogik Bayern</a:t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Entwicklung der Materialien gefördert durch die Bayerische Staatskanzlei.</a:t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Alle Rechte vorbehalten.</a:t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Die in der Präsentation vorhandenen Bilder sind urheberrechtlich geschützt </a:t>
            </a:r>
          </a:p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und dürfen nicht von dieser getrennt verwendet werden.</a:t>
            </a:r>
            <a:endParaRPr lang="de-DE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DE613C-3336-0001-649E-E482568EDD98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Impressum</a:t>
            </a:r>
          </a:p>
        </p:txBody>
      </p:sp>
    </p:spTree>
    <p:extLst>
      <p:ext uri="{BB962C8B-B14F-4D97-AF65-F5344CB8AC3E}">
        <p14:creationId xmlns:p14="http://schemas.microsoft.com/office/powerpoint/2010/main" val="138027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 dirty="0">
              <a:solidFill>
                <a:schemeClr val="tx2"/>
              </a:solidFill>
            </a:endParaRPr>
          </a:p>
        </p:txBody>
      </p:sp>
      <p:sp>
        <p:nvSpPr>
          <p:cNvPr id="8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  <p:sp>
        <p:nvSpPr>
          <p:cNvPr id="9" name="Rectangle 40">
            <a:extLst>
              <a:ext uri="{FF2B5EF4-FFF2-40B4-BE49-F238E27FC236}">
                <a16:creationId xmlns:a16="http://schemas.microsoft.com/office/drawing/2014/main" id="{0858243A-CACB-408F-81B5-9C796C561E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95424" y="62378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id="{7740E060-C21C-43A4-B41B-9F77ADB076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7350" y="6237832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chemeClr val="tx2"/>
                </a:solidFill>
              </a:rPr>
              <a:t>Seite </a:t>
            </a:r>
            <a:fld id="{B5447626-1553-4A18-BC71-2D7C38194047}" type="slidenum">
              <a:rPr lang="de-DE" smtClean="0">
                <a:solidFill>
                  <a:schemeClr val="tx2"/>
                </a:solidFill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>
                <a:solidFill>
                  <a:schemeClr val="tx2"/>
                </a:solidFill>
              </a:rPr>
              <a:t> | </a:t>
            </a:r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FD20132-3BDF-D09F-D579-BE27C1DE0749}"/>
              </a:ext>
            </a:extLst>
          </p:cNvPr>
          <p:cNvSpPr txBox="1"/>
          <p:nvPr userDrawn="1"/>
        </p:nvSpPr>
        <p:spPr>
          <a:xfrm>
            <a:off x="387585" y="317480"/>
            <a:ext cx="2610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Medien non-stop?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7" r:id="rId2"/>
    <p:sldLayoutId id="2147483732" r:id="rId3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27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E9ABFC7-B2EC-CE9B-0FBD-DC7C69CC05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490981"/>
              </p:ext>
            </p:extLst>
          </p:nvPr>
        </p:nvGraphicFramePr>
        <p:xfrm>
          <a:off x="432794" y="999794"/>
          <a:ext cx="828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983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7AA9F3A2-778B-30C7-A580-C6B7FCA4D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6956035"/>
              </p:ext>
            </p:extLst>
          </p:nvPr>
        </p:nvGraphicFramePr>
        <p:xfrm>
          <a:off x="432794" y="999794"/>
          <a:ext cx="828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B4C9A27-2C00-94FE-AD82-30AD93C3F340}"/>
              </a:ext>
            </a:extLst>
          </p:cNvPr>
          <p:cNvSpPr txBox="1"/>
          <p:nvPr/>
        </p:nvSpPr>
        <p:spPr>
          <a:xfrm>
            <a:off x="476250" y="5851688"/>
            <a:ext cx="7920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Eigene Darstellung, Quelle: JIM-Studie 2021, Angaben in Prozent; *egal über welchen Verbreitungsweg, Basis: alle Befragten, n=1.200</a:t>
            </a:r>
          </a:p>
        </p:txBody>
      </p:sp>
    </p:spTree>
    <p:extLst>
      <p:ext uri="{BB962C8B-B14F-4D97-AF65-F5344CB8AC3E}">
        <p14:creationId xmlns:p14="http://schemas.microsoft.com/office/powerpoint/2010/main" val="404565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022106"/>
      </p:ext>
    </p:extLst>
  </p:cSld>
  <p:clrMapOvr>
    <a:masterClrMapping/>
  </p:clrMapOvr>
</p:sld>
</file>

<file path=ppt/theme/theme1.xml><?xml version="1.0" encoding="utf-8"?>
<a:theme xmlns:a="http://schemas.openxmlformats.org/drawingml/2006/main" name="Praesentationsvorlage">
  <a:themeElements>
    <a:clrScheme name="AfED">
      <a:dk1>
        <a:srgbClr val="FFFFFF"/>
      </a:dk1>
      <a:lt1>
        <a:srgbClr val="FFFFFF"/>
      </a:lt1>
      <a:dk2>
        <a:srgbClr val="000000"/>
      </a:dk2>
      <a:lt2>
        <a:srgbClr val="3C3D3E"/>
      </a:lt2>
      <a:accent1>
        <a:srgbClr val="003F63"/>
      </a:accent1>
      <a:accent2>
        <a:srgbClr val="E67316"/>
      </a:accent2>
      <a:accent3>
        <a:srgbClr val="4F7EA2"/>
      </a:accent3>
      <a:accent4>
        <a:srgbClr val="87A4C1"/>
      </a:accent4>
      <a:accent5>
        <a:srgbClr val="C1CFE0"/>
      </a:accent5>
      <a:accent6>
        <a:srgbClr val="D7D9E5"/>
      </a:accent6>
      <a:hlink>
        <a:srgbClr val="E6E7EF"/>
      </a:hlink>
      <a:folHlink>
        <a:srgbClr val="B2B2B2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</Words>
  <Application>Microsoft Office PowerPoint</Application>
  <PresentationFormat>Benutzerdefiniert</PresentationFormat>
  <Paragraphs>13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</vt:lpstr>
      <vt:lpstr>Wingdings</vt:lpstr>
      <vt:lpstr>Praesentationsvorlage</vt:lpstr>
      <vt:lpstr>PowerPoint-Präsentation</vt:lpstr>
      <vt:lpstr>PowerPoint-Präsentation</vt:lpstr>
      <vt:lpstr>PowerPoint-Präsentation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eigene Mediennutzung reflektieren und erkennen</dc:title>
  <dc:subject/>
  <dc:creator>Helliwood media &amp; education</dc:creator>
  <cp:lastModifiedBy>Christiane Herold</cp:lastModifiedBy>
  <cp:revision>520</cp:revision>
  <cp:lastPrinted>2013-07-01T08:57:45Z</cp:lastPrinted>
  <dcterms:created xsi:type="dcterms:W3CDTF">2008-07-07T09:25:06Z</dcterms:created>
  <dcterms:modified xsi:type="dcterms:W3CDTF">2022-10-06T10:43:45Z</dcterms:modified>
</cp:coreProperties>
</file>