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7"/>
  </p:notesMasterIdLst>
  <p:handoutMasterIdLst>
    <p:handoutMasterId r:id="rId8"/>
  </p:handoutMasterIdLst>
  <p:sldIdLst>
    <p:sldId id="303" r:id="rId2"/>
    <p:sldId id="304" r:id="rId3"/>
    <p:sldId id="306" r:id="rId4"/>
    <p:sldId id="310" r:id="rId5"/>
    <p:sldId id="309" r:id="rId6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isel Lina" initials="RL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3B2A"/>
    <a:srgbClr val="6F9CD3"/>
    <a:srgbClr val="004388"/>
    <a:srgbClr val="CBD7D6"/>
    <a:srgbClr val="5A6A6A"/>
    <a:srgbClr val="484848"/>
    <a:srgbClr val="FF6300"/>
    <a:srgbClr val="ACBCB8"/>
    <a:srgbClr val="A4BBC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549" autoAdjust="0"/>
  </p:normalViewPr>
  <p:slideViewPr>
    <p:cSldViewPr>
      <p:cViewPr>
        <p:scale>
          <a:sx n="114" d="100"/>
          <a:sy n="114" d="100"/>
        </p:scale>
        <p:origin x="-1470" y="-48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4754163492396128"/>
          <c:y val="0.13237410071942446"/>
        </c:manualLayout>
      </c:layout>
      <c:overlay val="0"/>
      <c:txPr>
        <a:bodyPr/>
        <a:lstStyle/>
        <a:p>
          <a:pPr>
            <a:defRPr sz="1200"/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02546163114788"/>
          <c:y val="0.32579527559055116"/>
          <c:w val="0.77136021609020333"/>
          <c:h val="0.4266820353294078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Spieldauer in Minuten (Freitag - Montag)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C00-48E9-8901-A78536EA7444}"/>
              </c:ext>
            </c:extLst>
          </c:dPt>
          <c:dLbls>
            <c:dLbl>
              <c:idx val="0"/>
              <c:layout>
                <c:manualLayout>
                  <c:x val="0.3737070709862180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tx2"/>
                        </a:solidFill>
                      </a:rPr>
                      <a:t>106 Min.</a:t>
                    </a:r>
                    <a:endParaRPr lang="en-US" b="1" dirty="0">
                      <a:solidFill>
                        <a:schemeClr val="tx2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00-48E9-8901-A78536EA7444}"/>
                </c:ext>
              </c:extLst>
            </c:dLbl>
            <c:dLbl>
              <c:idx val="1"/>
              <c:layout>
                <c:manualLayout>
                  <c:x val="0.19893152067707429"/>
                  <c:y val="-2.8779244321079098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/>
                    </a:pPr>
                    <a:r>
                      <a:rPr lang="en-US" b="1" dirty="0" smtClean="0">
                        <a:solidFill>
                          <a:srgbClr val="C00000"/>
                        </a:solidFill>
                      </a:rPr>
                      <a:t>46</a:t>
                    </a:r>
                    <a:r>
                      <a:rPr lang="en-US" b="1" baseline="0" dirty="0" smtClean="0">
                        <a:solidFill>
                          <a:srgbClr val="C00000"/>
                        </a:solidFill>
                      </a:rPr>
                      <a:t> Min.</a:t>
                    </a:r>
                    <a:endParaRPr lang="en-US" b="1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6329452751470203E-2"/>
                      <c:h val="0.102475046734266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C00-48E9-8901-A78536EA74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Jungen</c:v>
                </c:pt>
                <c:pt idx="1">
                  <c:v>Mädchen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106</c:v>
                </c:pt>
                <c:pt idx="1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C00-48E9-8901-A78536EA74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604032"/>
        <c:axId val="42605568"/>
        <c:axId val="0"/>
      </c:bar3DChart>
      <c:catAx>
        <c:axId val="42604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de-DE"/>
          </a:p>
        </c:txPr>
        <c:crossAx val="42605568"/>
        <c:crosses val="autoZero"/>
        <c:auto val="1"/>
        <c:lblAlgn val="ctr"/>
        <c:lblOffset val="100"/>
        <c:noMultiLvlLbl val="0"/>
      </c:catAx>
      <c:valAx>
        <c:axId val="42605568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de-DE"/>
          </a:p>
        </c:txPr>
        <c:crossAx val="42604032"/>
        <c:crosses val="autoZero"/>
        <c:crossBetween val="between"/>
        <c:majorUnit val="20"/>
        <c:minorUnit val="4"/>
      </c:valAx>
    </c:plotArea>
    <c:plotVisOnly val="1"/>
    <c:dispBlanksAs val="gap"/>
    <c:showDLblsOverMax val="0"/>
  </c:chart>
  <c:txPr>
    <a:bodyPr/>
    <a:lstStyle/>
    <a:p>
      <a:pPr>
        <a:defRPr sz="1793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de-DE" sz="1200" dirty="0"/>
              <a:t>Spieldauer in Minuten </a:t>
            </a:r>
            <a:r>
              <a:rPr lang="de-DE" sz="1200" dirty="0" smtClean="0"/>
              <a:t>(Wochenende)</a:t>
            </a:r>
            <a:endParaRPr lang="de-DE" sz="1200" dirty="0"/>
          </a:p>
        </c:rich>
      </c:tx>
      <c:layout>
        <c:manualLayout>
          <c:xMode val="edge"/>
          <c:yMode val="edge"/>
          <c:x val="0.22036239308433669"/>
          <c:y val="0.14388489208633093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060403857731343"/>
          <c:y val="0.32709476724808356"/>
          <c:w val="0.81295033727891997"/>
          <c:h val="0.4266820353294078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Spieldauer in Minuten (Samstag - Sonntag)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71-4B34-8DC4-02DA2394711D}"/>
              </c:ext>
            </c:extLst>
          </c:dPt>
          <c:dLbls>
            <c:dLbl>
              <c:idx val="0"/>
              <c:layout>
                <c:manualLayout>
                  <c:x val="0.40304458137006161"/>
                  <c:y val="-1.1510791366906475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tx2"/>
                        </a:solidFill>
                      </a:rPr>
                      <a:t>155 Min.</a:t>
                    </a:r>
                    <a:endParaRPr lang="en-US" b="1" dirty="0">
                      <a:solidFill>
                        <a:schemeClr val="tx2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71-4B34-8DC4-02DA2394711D}"/>
                </c:ext>
              </c:extLst>
            </c:dLbl>
            <c:dLbl>
              <c:idx val="1"/>
              <c:layout>
                <c:manualLayout>
                  <c:x val="0.17687567959405587"/>
                  <c:y val="-1.1511244547669004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rgbClr val="C00000"/>
                        </a:solidFill>
                      </a:rPr>
                      <a:t>58 Min.</a:t>
                    </a:r>
                    <a:endParaRPr lang="en-US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71-4B34-8DC4-02DA239471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Tabelle1!$A$2:$A$3</c:f>
              <c:strCache>
                <c:ptCount val="2"/>
                <c:pt idx="0">
                  <c:v>Jungen</c:v>
                </c:pt>
                <c:pt idx="1">
                  <c:v>Mädchen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155</c:v>
                </c:pt>
                <c:pt idx="1">
                  <c:v>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A71-4B34-8DC4-02DA23947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259776"/>
        <c:axId val="43261312"/>
        <c:axId val="0"/>
      </c:bar3DChart>
      <c:catAx>
        <c:axId val="43259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de-DE"/>
          </a:p>
        </c:txPr>
        <c:crossAx val="43261312"/>
        <c:crosses val="autoZero"/>
        <c:auto val="1"/>
        <c:lblAlgn val="ctr"/>
        <c:lblOffset val="100"/>
        <c:noMultiLvlLbl val="0"/>
      </c:catAx>
      <c:valAx>
        <c:axId val="432613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de-DE"/>
          </a:p>
        </c:txPr>
        <c:crossAx val="43259776"/>
        <c:crosses val="autoZero"/>
        <c:crossBetween val="between"/>
      </c:valAx>
      <c:spPr>
        <a:noFill/>
        <a:ln w="25396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 sz="1800" dirty="0"/>
              <a:t>Spieldauer in Minuten (Samstag </a:t>
            </a:r>
            <a:r>
              <a:rPr lang="de-DE" sz="1800" dirty="0" smtClean="0"/>
              <a:t>+ Sonntag</a:t>
            </a:r>
            <a:r>
              <a:rPr lang="de-DE" sz="1800" dirty="0"/>
              <a:t>)</a:t>
            </a:r>
          </a:p>
        </c:rich>
      </c:tx>
      <c:layout>
        <c:manualLayout>
          <c:xMode val="edge"/>
          <c:yMode val="edge"/>
          <c:x val="0.20835795853985623"/>
          <c:y val="5.7553796134590413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060408448535247"/>
          <c:y val="0.32709495876712258"/>
          <c:w val="0.81295033727891997"/>
          <c:h val="0.42668203532940785"/>
        </c:manualLayout>
      </c:layout>
      <c:bar3DChart>
        <c:barDir val="bar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859904"/>
        <c:axId val="42886272"/>
        <c:axId val="0"/>
      </c:bar3DChart>
      <c:catAx>
        <c:axId val="42859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2886272"/>
        <c:crosses val="autoZero"/>
        <c:auto val="1"/>
        <c:lblAlgn val="ctr"/>
        <c:lblOffset val="100"/>
        <c:noMultiLvlLbl val="0"/>
      </c:catAx>
      <c:valAx>
        <c:axId val="428862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2859904"/>
        <c:crosses val="autoZero"/>
        <c:crossBetween val="between"/>
      </c:valAx>
      <c:spPr>
        <a:noFill/>
        <a:ln w="25396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06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32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87350" y="5274999"/>
            <a:ext cx="8235915" cy="700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Bayern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Gefördert durch die Bayerische Staatskanzlei und das Bayerische Staatsministerium für Wirtschaft und Medien, Energie und Technologie.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242784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/>
          <a:lstStyle/>
          <a:p>
            <a:fld id="{631B3241-0B3F-4990-9424-361185E198ED}" type="datetimeFigureOut">
              <a:rPr lang="de-DE" smtClean="0"/>
              <a:t>31.07.2017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743" y="6357822"/>
            <a:ext cx="2896103" cy="36521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4338" y="6357822"/>
            <a:ext cx="2133971" cy="365210"/>
          </a:xfrm>
          <a:prstGeom prst="rect">
            <a:avLst/>
          </a:prstGeom>
        </p:spPr>
        <p:txBody>
          <a:bodyPr/>
          <a:lstStyle/>
          <a:p>
            <a:fld id="{8AC3AEFF-E440-4CBE-8C62-06E05C6CF1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29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" y="1242899"/>
            <a:ext cx="8233740" cy="430213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7" name="Textfeld 6"/>
          <p:cNvSpPr txBox="1"/>
          <p:nvPr userDrawn="1"/>
        </p:nvSpPr>
        <p:spPr>
          <a:xfrm>
            <a:off x="7118907" y="5680044"/>
            <a:ext cx="16626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/>
              <a:t>Quelle: </a:t>
            </a:r>
            <a:r>
              <a:rPr lang="de-DE" sz="800" i="1" dirty="0" smtClean="0"/>
              <a:t>MPFS | JIM-Studie 2016</a:t>
            </a:r>
            <a:endParaRPr lang="de-DE" sz="800" i="1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387329" y="1155928"/>
            <a:ext cx="7208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smtClean="0"/>
              <a:t>Wer spielt regelmäßig Computer-, Konsolen- oder Onlinespiele?</a:t>
            </a:r>
            <a:endParaRPr lang="de-DE" b="1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431502" y="1473731"/>
            <a:ext cx="2476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b="1" i="1" dirty="0" smtClean="0"/>
              <a:t>Gefragt bei 12- bis 19-Jährigen </a:t>
            </a:r>
            <a:endParaRPr lang="de-DE" sz="1200" b="1" i="1" dirty="0"/>
          </a:p>
        </p:txBody>
      </p:sp>
      <p:sp>
        <p:nvSpPr>
          <p:cNvPr id="3" name="Textfeld 2"/>
          <p:cNvSpPr txBox="1"/>
          <p:nvPr userDrawn="1"/>
        </p:nvSpPr>
        <p:spPr>
          <a:xfrm>
            <a:off x="5112854" y="3789834"/>
            <a:ext cx="5400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61%</a:t>
            </a:r>
            <a:endParaRPr lang="de-DE" sz="1400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477339" y="3502935"/>
            <a:ext cx="5400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15%</a:t>
            </a:r>
            <a:endParaRPr lang="de-DE" sz="1400" dirty="0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927389" y="2121007"/>
            <a:ext cx="567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13%</a:t>
            </a:r>
            <a:endParaRPr lang="de-DE" sz="1400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322544" y="1790347"/>
            <a:ext cx="47767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8%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" y="1241381"/>
            <a:ext cx="8403080" cy="4393658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7118907" y="5680044"/>
            <a:ext cx="16626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/>
              <a:t>Quelle: </a:t>
            </a:r>
            <a:r>
              <a:rPr lang="de-DE" sz="800" i="1" dirty="0" smtClean="0"/>
              <a:t>MPFS | JIM-Studie 2016</a:t>
            </a:r>
            <a:endParaRPr lang="de-DE" sz="800" i="1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432334" y="1116882"/>
            <a:ext cx="346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smtClean="0"/>
              <a:t>Wer spielt auf seinem Handy?</a:t>
            </a:r>
            <a:endParaRPr lang="de-DE" b="1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431502" y="1473731"/>
            <a:ext cx="2476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b="1" i="1" dirty="0" smtClean="0"/>
              <a:t>Gefragt bei 12- bis 19-Jährigen </a:t>
            </a:r>
            <a:endParaRPr lang="de-DE" sz="1200" b="1" i="1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5292874" y="2664709"/>
            <a:ext cx="567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45%</a:t>
            </a:r>
            <a:endParaRPr lang="de-DE" sz="1400" dirty="0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2457559" y="4734939"/>
            <a:ext cx="567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15%</a:t>
            </a:r>
            <a:endParaRPr lang="de-DE" sz="1400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477339" y="3744829"/>
            <a:ext cx="567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19%</a:t>
            </a:r>
            <a:endParaRPr lang="de-DE" sz="1400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467449" y="1986969"/>
            <a:ext cx="567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22%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503175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7118907" y="5680044"/>
            <a:ext cx="16626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/>
              <a:t>Quelle: </a:t>
            </a:r>
            <a:r>
              <a:rPr lang="de-DE" sz="800" i="1" dirty="0" smtClean="0"/>
              <a:t>MPFS | JIM-Studie 2016</a:t>
            </a:r>
            <a:endParaRPr lang="de-DE" sz="800" i="1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431502" y="1473731"/>
            <a:ext cx="2476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b="1" i="1" dirty="0" smtClean="0"/>
              <a:t>Gefragt bei 12- bis 19-Jährigen </a:t>
            </a:r>
            <a:endParaRPr lang="de-DE" sz="1200" b="1" i="1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431502" y="1171255"/>
            <a:ext cx="4397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smtClean="0"/>
              <a:t>Wie lange wird an einem Tag gespielt?</a:t>
            </a:r>
            <a:endParaRPr lang="de-DE" b="1" dirty="0"/>
          </a:p>
        </p:txBody>
      </p:sp>
      <p:graphicFrame>
        <p:nvGraphicFramePr>
          <p:cNvPr id="13" name="Diagramm 12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3888842"/>
              </p:ext>
            </p:extLst>
          </p:nvPr>
        </p:nvGraphicFramePr>
        <p:xfrm>
          <a:off x="-691744" y="1712609"/>
          <a:ext cx="8937749" cy="220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Diagramm 1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579196229"/>
              </p:ext>
            </p:extLst>
          </p:nvPr>
        </p:nvGraphicFramePr>
        <p:xfrm>
          <a:off x="-367107" y="3581141"/>
          <a:ext cx="8759825" cy="220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030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6" grpId="0">
        <p:bldAsOne/>
      </p:bldGraphic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469" y="1269554"/>
            <a:ext cx="5715635" cy="446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60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www.medienfuehrerschein.bayern.de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40" r:id="rId3"/>
    <p:sldLayoutId id="2147483741" r:id="rId4"/>
    <p:sldLayoutId id="2147483742" r:id="rId5"/>
    <p:sldLayoutId id="2147483737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8" r:id="rId12"/>
    <p:sldLayoutId id="2147483732" r:id="rId13"/>
    <p:sldLayoutId id="2147483733" r:id="rId14"/>
    <p:sldLayoutId id="2147483734" r:id="rId15"/>
    <p:sldLayoutId id="2147483735" r:id="rId16"/>
    <p:sldLayoutId id="2147483739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 smtClean="0">
                <a:solidFill>
                  <a:schemeClr val="tx1"/>
                </a:solidFill>
              </a:rPr>
              <a:t>Generation Games?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Digitales Element: Statistik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</a:rPr>
              <a:t>Statistik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34847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</a:rPr>
              <a:t>Statistik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Generation</a:t>
            </a:r>
            <a:r>
              <a:rPr lang="de-DE" dirty="0"/>
              <a:t> Games?</a:t>
            </a:r>
          </a:p>
        </p:txBody>
      </p:sp>
    </p:spTree>
    <p:extLst>
      <p:ext uri="{BB962C8B-B14F-4D97-AF65-F5344CB8AC3E}">
        <p14:creationId xmlns:p14="http://schemas.microsoft.com/office/powerpoint/2010/main" val="14058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459483"/>
              </p:ext>
            </p:extLst>
          </p:nvPr>
        </p:nvGraphicFramePr>
        <p:xfrm>
          <a:off x="72294" y="4059865"/>
          <a:ext cx="7830870" cy="1574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7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87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HUFA_Praesentationsvorlag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0</TotalTime>
  <Words>22</Words>
  <Application>Microsoft Office PowerPoint</Application>
  <PresentationFormat>Benutzerdefiniert</PresentationFormat>
  <Paragraphs>9</Paragraphs>
  <Slides>5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SCHUFA_Praesentationsvorlage</vt:lpstr>
      <vt:lpstr>Generation Games? Digitales Element: Statistik</vt:lpstr>
      <vt:lpstr>Statistik</vt:lpstr>
      <vt:lpstr>Statistik</vt:lpstr>
      <vt:lpstr>PowerPoint-Präsentation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Computerspiele - Statistik</dc:title>
  <dc:subject>SCHUFA Masterlayout</dc:subject>
  <dc:creator>Helliwood media &amp; education</dc:creator>
  <cp:lastModifiedBy>Reisel Lina</cp:lastModifiedBy>
  <cp:revision>416</cp:revision>
  <cp:lastPrinted>2014-07-09T10:45:03Z</cp:lastPrinted>
  <dcterms:created xsi:type="dcterms:W3CDTF">2008-07-07T09:25:06Z</dcterms:created>
  <dcterms:modified xsi:type="dcterms:W3CDTF">2017-07-31T08:32:06Z</dcterms:modified>
</cp:coreProperties>
</file>